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30"/>
  </p:notesMasterIdLst>
  <p:handoutMasterIdLst>
    <p:handoutMasterId r:id="rId31"/>
  </p:handoutMasterIdLst>
  <p:sldIdLst>
    <p:sldId id="6600" r:id="rId5"/>
    <p:sldId id="6591" r:id="rId6"/>
    <p:sldId id="402" r:id="rId7"/>
    <p:sldId id="362" r:id="rId8"/>
    <p:sldId id="403" r:id="rId9"/>
    <p:sldId id="404" r:id="rId10"/>
    <p:sldId id="6547" r:id="rId11"/>
    <p:sldId id="6595" r:id="rId12"/>
    <p:sldId id="6554" r:id="rId13"/>
    <p:sldId id="6596" r:id="rId14"/>
    <p:sldId id="6599" r:id="rId15"/>
    <p:sldId id="6581" r:id="rId16"/>
    <p:sldId id="6583" r:id="rId17"/>
    <p:sldId id="6584" r:id="rId18"/>
    <p:sldId id="6582" r:id="rId19"/>
    <p:sldId id="6585" r:id="rId20"/>
    <p:sldId id="6565" r:id="rId21"/>
    <p:sldId id="6587" r:id="rId22"/>
    <p:sldId id="6567" r:id="rId23"/>
    <p:sldId id="6570" r:id="rId24"/>
    <p:sldId id="6593" r:id="rId25"/>
    <p:sldId id="6597" r:id="rId26"/>
    <p:sldId id="6594" r:id="rId27"/>
    <p:sldId id="348" r:id="rId28"/>
    <p:sldId id="273" r:id="rId29"/>
  </p:sldIdLst>
  <p:sldSz cx="18288000" cy="10287000"/>
  <p:notesSz cx="6858000" cy="9144000"/>
  <p:embeddedFontLst>
    <p:embeddedFont>
      <p:font typeface="Aptos SemiBold" panose="020B000402020202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3D8A3E-2763-BBE8-2B15-E74F1DB7656D}" name="Simon Chester" initials="SC" userId="S::schester@ogc.org::fefb1974-f0e7-428b-b44e-2b26a8de5167" providerId="AD"/>
  <p188:author id="{0933B96F-A88B-F1B0-C2BF-5C1F50CDD902}" name="Deepti Kala" initials="DK" userId="2b002ef7cfccb8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63BD3"/>
    <a:srgbClr val="EDF786"/>
    <a:srgbClr val="ECF456"/>
    <a:srgbClr val="1A31A0"/>
    <a:srgbClr val="1A2584"/>
    <a:srgbClr val="191CB5"/>
    <a:srgbClr val="191C71"/>
    <a:srgbClr val="261AEA"/>
    <a:srgbClr val="CAD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6" autoAdjust="0"/>
    <p:restoredTop sz="87670" autoAdjust="0"/>
  </p:normalViewPr>
  <p:slideViewPr>
    <p:cSldViewPr>
      <p:cViewPr varScale="1">
        <p:scale>
          <a:sx n="79" d="100"/>
          <a:sy n="79" d="100"/>
        </p:scale>
        <p:origin x="496"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8" Type="http://schemas.openxmlformats.org/officeDocument/2006/relationships/slide" Target="slides/slide4.xml"/><Relationship Id="rId51" Type="http://schemas.microsoft.com/office/2018/10/relationships/authors" Target="author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2EF98C-C3F1-EA29-7B47-8E3A0A870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78AF560-0EC2-50D5-DE42-C7440E2430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28D1E4-4BBA-6F41-9D9B-7C498DFA1119}" type="datetimeFigureOut">
              <a:rPr lang="en-US" smtClean="0"/>
              <a:t>10/27/25</a:t>
            </a:fld>
            <a:endParaRPr lang="en-US"/>
          </a:p>
        </p:txBody>
      </p:sp>
      <p:sp>
        <p:nvSpPr>
          <p:cNvPr id="4" name="Footer Placeholder 3">
            <a:extLst>
              <a:ext uri="{FF2B5EF4-FFF2-40B4-BE49-F238E27FC236}">
                <a16:creationId xmlns:a16="http://schemas.microsoft.com/office/drawing/2014/main" id="{29B18C8C-72F6-C0BC-D6B9-F9F0ACDBDC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3F2DF8-0D80-D9E8-E1BF-F78D65111D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DD2C68-F934-1540-BB6F-D78EF71B2103}" type="slidenum">
              <a:rPr lang="en-US" smtClean="0"/>
              <a:t>‹#›</a:t>
            </a:fld>
            <a:endParaRPr lang="en-US"/>
          </a:p>
        </p:txBody>
      </p:sp>
    </p:spTree>
    <p:extLst>
      <p:ext uri="{BB962C8B-B14F-4D97-AF65-F5344CB8AC3E}">
        <p14:creationId xmlns:p14="http://schemas.microsoft.com/office/powerpoint/2010/main" val="126349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ABE01-8AD2-744F-9651-CCC9DC857332}" type="datetimeFigureOut">
              <a:rPr lang="en-US" smtClean="0"/>
              <a:t>10/27/25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575CF-62AD-8041-932F-56D977C8CDA1}" type="slidenum">
              <a:rPr lang="en-US" smtClean="0"/>
              <a:t>‹#›</a:t>
            </a:fld>
            <a:endParaRPr lang="en-US"/>
          </a:p>
        </p:txBody>
      </p:sp>
    </p:spTree>
    <p:extLst>
      <p:ext uri="{BB962C8B-B14F-4D97-AF65-F5344CB8AC3E}">
        <p14:creationId xmlns:p14="http://schemas.microsoft.com/office/powerpoint/2010/main" val="388640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2</a:t>
            </a:fld>
            <a:endParaRPr lang="en-US"/>
          </a:p>
        </p:txBody>
      </p:sp>
    </p:spTree>
    <p:extLst>
      <p:ext uri="{BB962C8B-B14F-4D97-AF65-F5344CB8AC3E}">
        <p14:creationId xmlns:p14="http://schemas.microsoft.com/office/powerpoint/2010/main" val="2855172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Transitioning to Mandated Standard</a:t>
            </a:r>
          </a:p>
          <a:p>
            <a:pPr lvl="1"/>
            <a:r>
              <a:rPr lang="en-US" dirty="0"/>
              <a:t>Need broad consensus that:</a:t>
            </a:r>
          </a:p>
          <a:p>
            <a:pPr lvl="2"/>
            <a:r>
              <a:rPr lang="en-US" dirty="0" err="1"/>
              <a:t>GeoPose</a:t>
            </a:r>
            <a:r>
              <a:rPr lang="en-US" dirty="0"/>
              <a:t> will be of significant benefit to standardize for DoD/IC </a:t>
            </a:r>
          </a:p>
          <a:p>
            <a:pPr lvl="2"/>
            <a:r>
              <a:rPr lang="en-US" dirty="0"/>
              <a:t>Is cost-effective to implement</a:t>
            </a:r>
          </a:p>
          <a:p>
            <a:pPr lvl="3"/>
            <a:r>
              <a:rPr lang="en-US" sz="3300" dirty="0"/>
              <a:t>Would be useful to draw out the specific programming tasks that are/are not required for </a:t>
            </a:r>
            <a:r>
              <a:rPr lang="en-US" sz="3300" dirty="0" err="1"/>
              <a:t>GeoPose</a:t>
            </a:r>
            <a:r>
              <a:rPr lang="en-US" sz="3300" dirty="0"/>
              <a:t> to do its work.  E.g., what is changed in the integration of SOCET objects into Google/ESRI, of MISB KLV into Cesium, etc.</a:t>
            </a:r>
          </a:p>
          <a:p>
            <a:pPr lvl="2"/>
            <a:r>
              <a:rPr lang="en-US" dirty="0"/>
              <a:t>Will be adopted by Brits?  Aussies? Etc.</a:t>
            </a:r>
          </a:p>
          <a:p>
            <a:pPr lvl="1"/>
            <a:r>
              <a:rPr lang="en-US" dirty="0"/>
              <a:t>3+ implementations</a:t>
            </a:r>
          </a:p>
          <a:p>
            <a:pPr lvl="2"/>
            <a:r>
              <a:rPr lang="en-US" dirty="0"/>
              <a:t>DoD/IC for DoD/IC Standards mandate</a:t>
            </a:r>
          </a:p>
          <a:p>
            <a:pPr marL="0" indent="0">
              <a:buNone/>
            </a:pPr>
            <a:endParaRPr lang="en-US" dirty="0"/>
          </a:p>
          <a:p>
            <a:pPr lvl="1"/>
            <a:r>
              <a:rPr lang="en-US" dirty="0"/>
              <a:t>Specifically targeting Army Geo Center, NGA’s 3D Standards group, MISB/GIMI work…  USAF?</a:t>
            </a:r>
          </a:p>
          <a:p>
            <a:pPr lvl="1"/>
            <a:r>
              <a:rPr lang="en-US" dirty="0"/>
              <a:t>Suggest a deepening of motivating scenario (</a:t>
            </a:r>
            <a:r>
              <a:rPr lang="en-US" dirty="0" err="1"/>
              <a:t>incl</a:t>
            </a:r>
            <a:r>
              <a:rPr lang="en-US" dirty="0"/>
              <a:t> programming actions </a:t>
            </a:r>
            <a:r>
              <a:rPr lang="en-US" dirty="0" err="1"/>
              <a:t>req’d</a:t>
            </a:r>
            <a:r>
              <a:rPr lang="en-US" dirty="0"/>
              <a:t> for interop of diverse tools)</a:t>
            </a:r>
          </a:p>
          <a:p>
            <a:pPr lvl="1"/>
            <a:endParaRPr lang="en-US" dirty="0"/>
          </a:p>
          <a:p>
            <a:pPr lvl="1"/>
            <a:r>
              <a:rPr lang="en-US" dirty="0"/>
              <a:t>There is a process to bring potentially beneficial standards forward for consideration for mandating to the US DoD/IC community</a:t>
            </a:r>
          </a:p>
          <a:p>
            <a:pPr lvl="2"/>
            <a:r>
              <a:rPr lang="en-US" dirty="0"/>
              <a:t>In the Geospatial Intelligence (GEOINT) arena this process is orchestrated through the GEOINT Standards Working Group (GWG) and its Focus Area subcommittees.</a:t>
            </a:r>
          </a:p>
          <a:p>
            <a:pPr lvl="2"/>
            <a:r>
              <a:rPr lang="en-US" dirty="0"/>
              <a:t>NGA manages (but does not own) the GWG process.</a:t>
            </a:r>
          </a:p>
          <a:p>
            <a:pPr lvl="1"/>
            <a:r>
              <a:rPr lang="en-US" dirty="0"/>
              <a:t>Potential Standards are nominated, and then vetted, by the community through the auspices of the GWG.  I.e., the GWG is the gateway for Standards in the US DoD/IC.</a:t>
            </a:r>
          </a:p>
          <a:p>
            <a:pPr lvl="2"/>
            <a:r>
              <a:rPr lang="en-US" dirty="0"/>
              <a:t>The GWG is very familiar with OGC and has adopted many of OGC’s standards as Mandated across the DoD and IC</a:t>
            </a:r>
          </a:p>
          <a:p>
            <a:endParaRPr lang="en-US" dirty="0"/>
          </a:p>
          <a:p>
            <a:pPr lvl="1"/>
            <a:r>
              <a:rPr lang="en-US" dirty="0"/>
              <a:t>(JA’s role in this all this is Subject Matter Expert and is proceeding as a contractor under the wing of </a:t>
            </a:r>
            <a:r>
              <a:rPr lang="en-US" dirty="0" err="1"/>
              <a:t>Mirsada</a:t>
            </a:r>
            <a:r>
              <a:rPr lang="en-US" dirty="0"/>
              <a:t> </a:t>
            </a:r>
            <a:r>
              <a:rPr lang="en-US" dirty="0" err="1"/>
              <a:t>Beganovic</a:t>
            </a:r>
            <a:r>
              <a:rPr lang="en-US" dirty="0"/>
              <a:t> of NGA/TAEB, NGA’s Requirements and Standards division.)</a:t>
            </a:r>
          </a:p>
          <a:p>
            <a:pPr lvl="1"/>
            <a:endParaRPr lang="en-US" dirty="0"/>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6</a:t>
            </a:fld>
            <a:endParaRPr lang="en-US"/>
          </a:p>
        </p:txBody>
      </p:sp>
    </p:spTree>
    <p:extLst>
      <p:ext uri="{BB962C8B-B14F-4D97-AF65-F5344CB8AC3E}">
        <p14:creationId xmlns:p14="http://schemas.microsoft.com/office/powerpoint/2010/main" val="137977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A Cost/Benefit analysis based on real data from an account of costs and benefits across attributes that matter and those within a set of application scenarios that matter.</a:t>
            </a:r>
          </a:p>
          <a:p>
            <a:r>
              <a:rPr lang="en-US" dirty="0"/>
              <a:t>But this is unrealistic right now</a:t>
            </a:r>
          </a:p>
          <a:p>
            <a:r>
              <a:rPr lang="en-US" dirty="0"/>
              <a:t>Propose, instead, a </a:t>
            </a:r>
            <a:r>
              <a:rPr lang="en-US" i="1" dirty="0"/>
              <a:t>sketch</a:t>
            </a:r>
            <a:r>
              <a:rPr lang="en-US" dirty="0"/>
              <a:t> of costs and benefits</a:t>
            </a:r>
          </a:p>
          <a:p>
            <a:pPr lvl="1"/>
            <a:r>
              <a:rPr lang="en-US" dirty="0"/>
              <a:t>i.e., an account of costs and benefits that consist of illustrative estimates that are sufficiently evocative to help decide the issue or result in some specific and concrete studies or investigations to ascertain </a:t>
            </a:r>
            <a:r>
              <a:rPr lang="en-US" dirty="0" err="1"/>
              <a:t>bestter</a:t>
            </a:r>
            <a:r>
              <a:rPr lang="en-US" dirty="0"/>
              <a:t> estimates of costs and benefits</a:t>
            </a:r>
          </a:p>
          <a:p>
            <a:pPr lvl="2"/>
            <a:r>
              <a:rPr lang="en-US" dirty="0"/>
              <a:t>Think of this analogously to </a:t>
            </a:r>
            <a:r>
              <a:rPr lang="en-US" i="1" dirty="0"/>
              <a:t>Subjective</a:t>
            </a:r>
            <a:r>
              <a:rPr lang="en-US" dirty="0"/>
              <a:t> vs Frequentist Bayesian Modeling :)</a:t>
            </a:r>
          </a:p>
          <a:p>
            <a:r>
              <a:rPr lang="en-US" dirty="0"/>
              <a:t>Then use that sketch to evoke responses and stoke engagement is assessing merits of analysis … and of </a:t>
            </a:r>
            <a:r>
              <a:rPr lang="en-US" dirty="0" err="1"/>
              <a:t>GeoPose</a:t>
            </a:r>
            <a:r>
              <a:rPr lang="en-US" dirty="0"/>
              <a:t> itself</a:t>
            </a:r>
          </a:p>
          <a:p>
            <a:endParaRPr lang="en-US" dirty="0"/>
          </a:p>
          <a:p>
            <a:r>
              <a:rPr lang="en-US" dirty="0"/>
              <a:t>The following “analysis” represents a </a:t>
            </a:r>
            <a:r>
              <a:rPr lang="en-US" i="1" dirty="0"/>
              <a:t>sketch</a:t>
            </a:r>
            <a:r>
              <a:rPr lang="en-US" dirty="0"/>
              <a:t> of the costs and benefits of mandating </a:t>
            </a:r>
            <a:r>
              <a:rPr lang="en-US" dirty="0" err="1"/>
              <a:t>GeoPose</a:t>
            </a:r>
            <a:r>
              <a:rPr lang="en-US" dirty="0"/>
              <a:t> in the DISR</a:t>
            </a:r>
          </a:p>
          <a:p>
            <a:pPr marL="0" indent="0">
              <a:buNone/>
            </a:pPr>
            <a:r>
              <a:rPr lang="en-US" dirty="0"/>
              <a:t>	… And it is brought to you through the auspices of current AI technology (so, yes, we’ll see)</a:t>
            </a:r>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8</a:t>
            </a:fld>
            <a:endParaRPr lang="en-US"/>
          </a:p>
        </p:txBody>
      </p:sp>
    </p:spTree>
    <p:extLst>
      <p:ext uri="{BB962C8B-B14F-4D97-AF65-F5344CB8AC3E}">
        <p14:creationId xmlns:p14="http://schemas.microsoft.com/office/powerpoint/2010/main" val="1363679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AI Overview</a:t>
            </a:r>
          </a:p>
          <a:p>
            <a:pPr rtl="0"/>
            <a:r>
              <a:rPr lang="en-US" sz="1200" b="0" i="0" u="none" strike="noStrike" kern="1200" dirty="0">
                <a:solidFill>
                  <a:schemeClr val="tx1"/>
                </a:solidFill>
                <a:effectLst/>
                <a:latin typeface="+mn-lt"/>
                <a:ea typeface="+mn-ea"/>
                <a:cs typeface="+mn-cs"/>
              </a:rPr>
              <a:t>The National Institute of Standards and Technology (NIST) outlines seven characteristics of trustworthy AI in its AI Risk Management Framework (AI RMF 1.0)</a:t>
            </a:r>
          </a:p>
          <a:p>
            <a:pPr rtl="0"/>
            <a:r>
              <a:rPr lang="en-US" sz="1200" b="0" i="0" u="none" strike="noStrike" kern="1200" dirty="0">
                <a:solidFill>
                  <a:schemeClr val="tx1"/>
                </a:solidFill>
                <a:effectLst/>
                <a:latin typeface="+mn-lt"/>
                <a:ea typeface="+mn-ea"/>
                <a:cs typeface="+mn-cs"/>
              </a:rPr>
              <a:t>. These factors provide the foundation for responsibly developing, deploying, and using AI systems. </a:t>
            </a:r>
          </a:p>
          <a:p>
            <a:pPr rtl="0"/>
            <a:r>
              <a:rPr lang="en-US" sz="1200" b="0" i="0" u="none" strike="noStrike" kern="1200" dirty="0">
                <a:solidFill>
                  <a:schemeClr val="tx1"/>
                </a:solidFill>
                <a:effectLst/>
                <a:latin typeface="+mn-lt"/>
                <a:ea typeface="+mn-ea"/>
                <a:cs typeface="+mn-cs"/>
              </a:rPr>
              <a:t>The seven factors are: </a:t>
            </a:r>
          </a:p>
          <a:p>
            <a:pPr rtl="0"/>
            <a:r>
              <a:rPr lang="en-US" sz="1200" b="1" i="0" u="none" strike="noStrike" kern="1200" dirty="0">
                <a:solidFill>
                  <a:schemeClr val="tx1"/>
                </a:solidFill>
                <a:effectLst/>
                <a:latin typeface="+mn-lt"/>
                <a:ea typeface="+mn-ea"/>
                <a:cs typeface="+mn-cs"/>
              </a:rPr>
              <a:t>Valid and Reliable</a:t>
            </a:r>
            <a:r>
              <a:rPr lang="en-US" sz="1200" b="0" i="0" u="none" strike="noStrike" kern="1200" dirty="0">
                <a:solidFill>
                  <a:schemeClr val="tx1"/>
                </a:solidFill>
                <a:effectLst/>
                <a:latin typeface="+mn-lt"/>
                <a:ea typeface="+mn-ea"/>
                <a:cs typeface="+mn-cs"/>
              </a:rPr>
              <a:t>: The AI system performs as intended and produces correct, repeatable results. It maintains its performance over time and can be relied upon to operate consistently.</a:t>
            </a:r>
          </a:p>
          <a:p>
            <a:pPr rtl="0"/>
            <a:r>
              <a:rPr lang="en-US" sz="1200" b="1" i="0" u="none" strike="noStrike" kern="1200" dirty="0">
                <a:solidFill>
                  <a:schemeClr val="tx1"/>
                </a:solidFill>
                <a:effectLst/>
                <a:latin typeface="+mn-lt"/>
                <a:ea typeface="+mn-ea"/>
                <a:cs typeface="+mn-cs"/>
              </a:rPr>
              <a:t>Safe</a:t>
            </a:r>
            <a:r>
              <a:rPr lang="en-US" sz="1200" b="0" i="0" u="none" strike="noStrike" kern="1200" dirty="0">
                <a:solidFill>
                  <a:schemeClr val="tx1"/>
                </a:solidFill>
                <a:effectLst/>
                <a:latin typeface="+mn-lt"/>
                <a:ea typeface="+mn-ea"/>
                <a:cs typeface="+mn-cs"/>
              </a:rPr>
              <a:t>: The system operates in a way that avoids causing unacceptable risks of harm to people, property, or the environment. This characteristic requires anticipating and mitigating potential hazards.</a:t>
            </a:r>
          </a:p>
          <a:p>
            <a:pPr rtl="0"/>
            <a:r>
              <a:rPr lang="en-US" sz="1200" b="1" i="0" u="none" strike="noStrike" kern="1200" dirty="0">
                <a:solidFill>
                  <a:schemeClr val="tx1"/>
                </a:solidFill>
                <a:effectLst/>
                <a:latin typeface="+mn-lt"/>
                <a:ea typeface="+mn-ea"/>
                <a:cs typeface="+mn-cs"/>
              </a:rPr>
              <a:t>Secure and Resilient</a:t>
            </a:r>
            <a:r>
              <a:rPr lang="en-US" sz="1200" b="0" i="0" u="none" strike="noStrike" kern="1200" dirty="0">
                <a:solidFill>
                  <a:schemeClr val="tx1"/>
                </a:solidFill>
                <a:effectLst/>
                <a:latin typeface="+mn-lt"/>
                <a:ea typeface="+mn-ea"/>
                <a:cs typeface="+mn-cs"/>
              </a:rPr>
              <a:t>: The system is protected from unauthorized access, use, or modification (security). It is also able to withstand and recover from adverse events and disruptions while continuing to perform its function (resilience).</a:t>
            </a:r>
          </a:p>
          <a:p>
            <a:pPr rtl="0"/>
            <a:r>
              <a:rPr lang="en-US" sz="1200" b="1" i="0" u="none" strike="noStrike" kern="1200" dirty="0">
                <a:solidFill>
                  <a:schemeClr val="tx1"/>
                </a:solidFill>
                <a:effectLst/>
                <a:latin typeface="+mn-lt"/>
                <a:ea typeface="+mn-ea"/>
                <a:cs typeface="+mn-cs"/>
              </a:rPr>
              <a:t>Accountable and Transparent</a:t>
            </a:r>
            <a:r>
              <a:rPr lang="en-US" sz="1200" b="0" i="0" u="none" strike="noStrike" kern="1200" dirty="0">
                <a:solidFill>
                  <a:schemeClr val="tx1"/>
                </a:solidFill>
                <a:effectLst/>
                <a:latin typeface="+mn-lt"/>
                <a:ea typeface="+mn-ea"/>
                <a:cs typeface="+mn-cs"/>
              </a:rPr>
              <a:t>: Developers, deployers, and users of the system can be held responsible for its outcomes and impacts (accountability). It is also possible to know when an AI system is in use, understand its purpose, and have access to sufficient information to evaluate its performance (transparency).</a:t>
            </a:r>
          </a:p>
          <a:p>
            <a:pPr rtl="0"/>
            <a:r>
              <a:rPr lang="en-US" sz="1200" b="1" i="0" u="none" strike="noStrike" kern="1200" dirty="0">
                <a:solidFill>
                  <a:schemeClr val="tx1"/>
                </a:solidFill>
                <a:effectLst/>
                <a:latin typeface="+mn-lt"/>
                <a:ea typeface="+mn-ea"/>
                <a:cs typeface="+mn-cs"/>
              </a:rPr>
              <a:t>Explainable and Interpretable</a:t>
            </a:r>
            <a:r>
              <a:rPr lang="en-US" sz="1200" b="0" i="0" u="none" strike="noStrike" kern="1200" dirty="0">
                <a:solidFill>
                  <a:schemeClr val="tx1"/>
                </a:solidFill>
                <a:effectLst/>
                <a:latin typeface="+mn-lt"/>
                <a:ea typeface="+mn-ea"/>
                <a:cs typeface="+mn-cs"/>
              </a:rPr>
              <a:t>: The system's inner workings are understandable, and its output can be explained. </a:t>
            </a:r>
            <a:r>
              <a:rPr lang="en-US" sz="1200" b="0" i="0" u="none" strike="noStrike" kern="1200" dirty="0" err="1">
                <a:solidFill>
                  <a:schemeClr val="tx1"/>
                </a:solidFill>
                <a:effectLst/>
                <a:latin typeface="+mn-lt"/>
                <a:ea typeface="+mn-ea"/>
                <a:cs typeface="+mn-cs"/>
              </a:rPr>
              <a:t>Explainability</a:t>
            </a:r>
            <a:r>
              <a:rPr lang="en-US" sz="1200" b="0" i="0" u="none" strike="noStrike" kern="1200" dirty="0">
                <a:solidFill>
                  <a:schemeClr val="tx1"/>
                </a:solidFill>
                <a:effectLst/>
                <a:latin typeface="+mn-lt"/>
                <a:ea typeface="+mn-ea"/>
                <a:cs typeface="+mn-cs"/>
              </a:rPr>
              <a:t> and interpretability help people understand </a:t>
            </a:r>
            <a:r>
              <a:rPr lang="en-US" sz="1200" b="0" i="1"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the AI arrived at a particular decision or result, building trust and enabling meaningful oversight.</a:t>
            </a:r>
          </a:p>
          <a:p>
            <a:pPr rtl="0"/>
            <a:r>
              <a:rPr lang="en-US" sz="1200" b="1" i="0" u="none" strike="noStrike" kern="1200" dirty="0">
                <a:solidFill>
                  <a:schemeClr val="tx1"/>
                </a:solidFill>
                <a:effectLst/>
                <a:latin typeface="+mn-lt"/>
                <a:ea typeface="+mn-ea"/>
                <a:cs typeface="+mn-cs"/>
              </a:rPr>
              <a:t>Privacy-Enhanced</a:t>
            </a:r>
            <a:r>
              <a:rPr lang="en-US" sz="1200" b="0" i="0" u="none" strike="noStrike" kern="1200" dirty="0">
                <a:solidFill>
                  <a:schemeClr val="tx1"/>
                </a:solidFill>
                <a:effectLst/>
                <a:latin typeface="+mn-lt"/>
                <a:ea typeface="+mn-ea"/>
                <a:cs typeface="+mn-cs"/>
              </a:rPr>
              <a:t>: The system is designed and used to protect data and respect individual privacy. This includes managing data properly, implementing privacy protections, and adhering to relevant laws and regulations.</a:t>
            </a:r>
          </a:p>
          <a:p>
            <a:pPr rtl="0"/>
            <a:r>
              <a:rPr lang="en-US" sz="1200" b="1" i="0" u="none" strike="noStrike" kern="1200" dirty="0">
                <a:solidFill>
                  <a:schemeClr val="tx1"/>
                </a:solidFill>
                <a:effectLst/>
                <a:latin typeface="+mn-lt"/>
                <a:ea typeface="+mn-ea"/>
                <a:cs typeface="+mn-cs"/>
              </a:rPr>
              <a:t>Fairness with Harmful Bias Mitigation</a:t>
            </a:r>
            <a:r>
              <a:rPr lang="en-US" sz="1200" b="0" i="0" u="none" strike="noStrike" kern="1200" dirty="0">
                <a:solidFill>
                  <a:schemeClr val="tx1"/>
                </a:solidFill>
                <a:effectLst/>
                <a:latin typeface="+mn-lt"/>
                <a:ea typeface="+mn-ea"/>
                <a:cs typeface="+mn-cs"/>
              </a:rPr>
              <a:t>: The system is designed to treat different individuals and groups equitably and to proactively address and mitigate potential biases that could cause harm. This involves identifying and addressing sources of unfairness throughout the AI lifecycle. </a:t>
            </a:r>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10</a:t>
            </a:fld>
            <a:endParaRPr lang="en-US"/>
          </a:p>
        </p:txBody>
      </p:sp>
    </p:spTree>
    <p:extLst>
      <p:ext uri="{BB962C8B-B14F-4D97-AF65-F5344CB8AC3E}">
        <p14:creationId xmlns:p14="http://schemas.microsoft.com/office/powerpoint/2010/main" val="3535322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Wrt</a:t>
            </a:r>
            <a:r>
              <a:rPr lang="en-US" dirty="0"/>
              <a:t> accuracies/confidence?</a:t>
            </a:r>
          </a:p>
          <a:p>
            <a:pPr lvl="1"/>
            <a:r>
              <a:rPr lang="en-US" dirty="0"/>
              <a:t>Costs incl. redesign/implementation of weights as probabilities.  </a:t>
            </a:r>
          </a:p>
          <a:p>
            <a:pPr lvl="1"/>
            <a:r>
              <a:rPr lang="en-US" dirty="0"/>
              <a:t>Benefits incl. Combination of fragmentary evidence across the (standardized) community?</a:t>
            </a:r>
          </a:p>
          <a:p>
            <a:endParaRPr lang="en-US" dirty="0"/>
          </a:p>
          <a:p>
            <a:r>
              <a:rPr lang="en-US" dirty="0" err="1"/>
              <a:t>Wrt</a:t>
            </a:r>
            <a:r>
              <a:rPr lang="en-US" dirty="0"/>
              <a:t> latencies of various kinds?</a:t>
            </a:r>
          </a:p>
          <a:p>
            <a:pPr lvl="1"/>
            <a:r>
              <a:rPr lang="en-US" dirty="0"/>
              <a:t>Costs incl. redesign/implementation of compliant interfaces.  </a:t>
            </a:r>
          </a:p>
          <a:p>
            <a:pPr lvl="1"/>
            <a:r>
              <a:rPr lang="en-US" dirty="0"/>
              <a:t>Benefits incl. Immediate integration of disparate capabilities – </a:t>
            </a:r>
            <a:r>
              <a:rPr lang="en-US" dirty="0" err="1"/>
              <a:t>realtime</a:t>
            </a:r>
            <a:r>
              <a:rPr lang="en-US" dirty="0"/>
              <a:t> exploitation</a:t>
            </a:r>
          </a:p>
          <a:p>
            <a:pPr lvl="1"/>
            <a:endParaRPr lang="en-US" dirty="0"/>
          </a:p>
          <a:p>
            <a:r>
              <a:rPr lang="en-US" dirty="0" err="1"/>
              <a:t>Wrt</a:t>
            </a:r>
            <a:r>
              <a:rPr lang="en-US" dirty="0"/>
              <a:t> accuracies/confidence?  (</a:t>
            </a:r>
            <a:r>
              <a:rPr lang="en-US" dirty="0" err="1"/>
              <a:t>Prob</a:t>
            </a:r>
            <a:r>
              <a:rPr lang="en-US" dirty="0"/>
              <a:t> not for thematic, only for positional/temporal values)</a:t>
            </a:r>
          </a:p>
          <a:p>
            <a:pPr lvl="1"/>
            <a:r>
              <a:rPr lang="en-US" dirty="0"/>
              <a:t>Costs incl. redesign/implementation of pose values as uncertain.  </a:t>
            </a:r>
          </a:p>
          <a:p>
            <a:pPr lvl="1"/>
            <a:r>
              <a:rPr lang="en-US" dirty="0"/>
              <a:t>Benefits incl. Better reflection of reality – vagaries of situational info.</a:t>
            </a:r>
          </a:p>
          <a:p>
            <a:r>
              <a:rPr lang="en-US" dirty="0" err="1"/>
              <a:t>Wrt</a:t>
            </a:r>
            <a:r>
              <a:rPr lang="en-US" dirty="0"/>
              <a:t> latencies of various kinds?</a:t>
            </a:r>
          </a:p>
          <a:p>
            <a:pPr lvl="1"/>
            <a:r>
              <a:rPr lang="en-US" dirty="0"/>
              <a:t>Costs incl. redesign/implementation of compliant interfaces.  </a:t>
            </a:r>
          </a:p>
          <a:p>
            <a:pPr lvl="1"/>
            <a:r>
              <a:rPr lang="en-US" dirty="0"/>
              <a:t>Benefits incl. Immediate integration of disparate capabilities – </a:t>
            </a:r>
            <a:r>
              <a:rPr lang="en-US" dirty="0" err="1"/>
              <a:t>realtime</a:t>
            </a:r>
            <a:r>
              <a:rPr lang="en-US" dirty="0"/>
              <a:t> exploitation of locational info (that is discovered – through </a:t>
            </a:r>
            <a:r>
              <a:rPr lang="en-US" dirty="0" err="1"/>
              <a:t>Findabilty</a:t>
            </a:r>
            <a:r>
              <a:rPr lang="en-US" dirty="0"/>
              <a:t> and Access – in the environment)</a:t>
            </a:r>
          </a:p>
          <a:p>
            <a:pPr lvl="1"/>
            <a:endParaRPr lang="en-US" dirty="0"/>
          </a:p>
          <a:p>
            <a:r>
              <a:rPr lang="en-US" dirty="0" err="1"/>
              <a:t>Wrt</a:t>
            </a:r>
            <a:r>
              <a:rPr lang="en-US" dirty="0"/>
              <a:t> conventions for formatting pose elements across apps?</a:t>
            </a:r>
          </a:p>
          <a:p>
            <a:pPr lvl="1"/>
            <a:r>
              <a:rPr lang="en-US" dirty="0"/>
              <a:t>Costs incl. redesign/implementation of compliant interfaces.  </a:t>
            </a:r>
          </a:p>
          <a:p>
            <a:pPr lvl="1"/>
            <a:r>
              <a:rPr lang="en-US" dirty="0"/>
              <a:t>Benefits incl. avoidance of wrongly-ordered </a:t>
            </a:r>
            <a:r>
              <a:rPr lang="en-US" dirty="0" err="1"/>
              <a:t>xyz</a:t>
            </a:r>
            <a:r>
              <a:rPr lang="en-US" dirty="0"/>
              <a:t>/</a:t>
            </a:r>
            <a:r>
              <a:rPr lang="en-US" dirty="0" err="1"/>
              <a:t>ptv</a:t>
            </a:r>
            <a:r>
              <a:rPr lang="en-US" dirty="0"/>
              <a:t> axes (with resulting upside-down presentation of scene elements, etc.</a:t>
            </a:r>
          </a:p>
          <a:p>
            <a:r>
              <a:rPr lang="en-US" dirty="0" err="1"/>
              <a:t>Wrt</a:t>
            </a:r>
            <a:r>
              <a:rPr lang="en-US" dirty="0"/>
              <a:t> integrating pose elements from info elements of different dimensionalities (e.g., placing 3D object on 2D maps)?</a:t>
            </a:r>
          </a:p>
          <a:p>
            <a:pPr lvl="1"/>
            <a:r>
              <a:rPr lang="en-US" dirty="0"/>
              <a:t>Costs incl. design of default for missing higher dimensions for lower-dimensioned data elements, coming up with a way to account for reduction in confidence for inclusion of defaults.</a:t>
            </a:r>
          </a:p>
          <a:p>
            <a:pPr lvl="1"/>
            <a:r>
              <a:rPr lang="en-US" dirty="0"/>
              <a:t>Benefits incl. significant expansion and integration of info sources.</a:t>
            </a:r>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16</a:t>
            </a:fld>
            <a:endParaRPr lang="en-US"/>
          </a:p>
        </p:txBody>
      </p:sp>
    </p:spTree>
    <p:extLst>
      <p:ext uri="{BB962C8B-B14F-4D97-AF65-F5344CB8AC3E}">
        <p14:creationId xmlns:p14="http://schemas.microsoft.com/office/powerpoint/2010/main" val="3357409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Measures…</a:t>
            </a:r>
          </a:p>
          <a:p>
            <a:pPr marL="0" indent="0">
              <a:buNone/>
            </a:pPr>
            <a:endParaRPr lang="en-US" dirty="0"/>
          </a:p>
          <a:p>
            <a:pPr marL="0" indent="0">
              <a:buNone/>
            </a:pPr>
            <a:r>
              <a:rPr lang="en-US" dirty="0"/>
              <a:t>Adoption by whom for what…</a:t>
            </a:r>
          </a:p>
          <a:p>
            <a:r>
              <a:rPr lang="en-US" dirty="0"/>
              <a:t>Developer costs – “Mythical Man Month” (thank you Fred Brooks)</a:t>
            </a:r>
          </a:p>
          <a:p>
            <a:r>
              <a:rPr lang="en-US" dirty="0"/>
              <a:t>Latency – one </a:t>
            </a:r>
            <a:r>
              <a:rPr lang="en-US" dirty="0" err="1"/>
              <a:t>clocktime</a:t>
            </a:r>
            <a:r>
              <a:rPr lang="en-US" dirty="0"/>
              <a:t> sec  (at 60mph = 60*5280/(60*60) = 80ft; at 100km/h = 100*1000/3600 = 27.8M)</a:t>
            </a:r>
          </a:p>
          <a:p>
            <a:r>
              <a:rPr lang="en-US" dirty="0"/>
              <a:t>Accuracy/representational fidelity to a problem of interest?</a:t>
            </a:r>
          </a:p>
          <a:p>
            <a:r>
              <a:rPr lang="en-US" dirty="0"/>
              <a:t>Percent of community of interest that has adopted?</a:t>
            </a:r>
          </a:p>
          <a:p>
            <a:endParaRPr lang="en-US" dirty="0"/>
          </a:p>
          <a:p>
            <a:pPr marL="942975" indent="-771525"/>
            <a:r>
              <a:rPr lang="en-US" dirty="0"/>
              <a:t>Suggest a deepening of motivating scenario (</a:t>
            </a:r>
            <a:r>
              <a:rPr lang="en-US" dirty="0" err="1"/>
              <a:t>incl</a:t>
            </a:r>
            <a:r>
              <a:rPr lang="en-US" dirty="0"/>
              <a:t> programming actions </a:t>
            </a:r>
            <a:r>
              <a:rPr lang="en-US" dirty="0" err="1"/>
              <a:t>req’d</a:t>
            </a:r>
            <a:r>
              <a:rPr lang="en-US" dirty="0"/>
              <a:t> for interop of diverse tools)</a:t>
            </a:r>
          </a:p>
          <a:p>
            <a:pPr marL="942975" indent="-771525"/>
            <a:r>
              <a:rPr lang="en-US" dirty="0"/>
              <a:t>E.g., Two or more Geo information processing devices/agents exchanging (graphical/textual) gestures to indicate the locations of objects in their common environment, e.g.,</a:t>
            </a:r>
          </a:p>
          <a:p>
            <a:pPr marL="1628775" lvl="1" indent="-771525">
              <a:buFont typeface="+mj-lt"/>
              <a:buAutoNum type="alphaLcParenR"/>
            </a:pPr>
            <a:r>
              <a:rPr lang="en-US" dirty="0"/>
              <a:t>Tip-and-Cue</a:t>
            </a:r>
          </a:p>
          <a:p>
            <a:pPr marL="1628775" lvl="1" indent="-771525">
              <a:buFont typeface="+mj-lt"/>
              <a:buAutoNum type="alphaLcParenR"/>
            </a:pPr>
            <a:r>
              <a:rPr lang="en-US" dirty="0" err="1"/>
              <a:t>GeoVis</a:t>
            </a:r>
            <a:r>
              <a:rPr lang="en-US" dirty="0"/>
              <a:t>-to-</a:t>
            </a:r>
            <a:r>
              <a:rPr lang="en-US" dirty="0" err="1"/>
              <a:t>GeoVis</a:t>
            </a:r>
            <a:endParaRPr lang="en-US" dirty="0"/>
          </a:p>
          <a:p>
            <a:pPr marL="1628775" lvl="1" indent="-771525">
              <a:buFont typeface="+mj-lt"/>
              <a:buAutoNum type="alphaLcParenR"/>
            </a:pPr>
            <a:r>
              <a:rPr lang="en-US" dirty="0"/>
              <a:t>ISR/Tracking/Activity-based Intel</a:t>
            </a:r>
          </a:p>
          <a:p>
            <a:pPr marL="1628775" lvl="1" indent="-771525">
              <a:buFont typeface="+mj-lt"/>
              <a:buAutoNum type="alphaLcParenR"/>
            </a:pPr>
            <a:r>
              <a:rPr lang="en-US" dirty="0"/>
              <a:t>Automated Driving</a:t>
            </a:r>
          </a:p>
          <a:p>
            <a:pPr marL="1628775" lvl="1" indent="-771525">
              <a:buFont typeface="+mj-lt"/>
              <a:buAutoNum type="alphaLcParenR"/>
            </a:pPr>
            <a:r>
              <a:rPr lang="en-US" dirty="0"/>
              <a:t>Augmented Reality</a:t>
            </a:r>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21</a:t>
            </a:fld>
            <a:endParaRPr lang="en-US"/>
          </a:p>
        </p:txBody>
      </p:sp>
    </p:spTree>
    <p:extLst>
      <p:ext uri="{BB962C8B-B14F-4D97-AF65-F5344CB8AC3E}">
        <p14:creationId xmlns:p14="http://schemas.microsoft.com/office/powerpoint/2010/main" val="744926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0">
              <a:buNone/>
            </a:pPr>
            <a:r>
              <a:rPr lang="en-US" dirty="0"/>
              <a:t>Cost/Benefit Framework: Findability/Access/</a:t>
            </a:r>
            <a:r>
              <a:rPr lang="en-US" b="1" i="1" u="sng" dirty="0"/>
              <a:t>Interoperability</a:t>
            </a:r>
            <a:r>
              <a:rPr lang="en-US" dirty="0"/>
              <a:t>/Re-Use</a:t>
            </a:r>
          </a:p>
          <a:p>
            <a:r>
              <a:rPr lang="en-US" dirty="0" err="1"/>
              <a:t>Wrt</a:t>
            </a:r>
            <a:r>
              <a:rPr lang="en-US" dirty="0"/>
              <a:t> what community/market?</a:t>
            </a:r>
          </a:p>
          <a:p>
            <a:pPr lvl="1"/>
            <a:r>
              <a:rPr lang="en-US" dirty="0"/>
              <a:t>Local to NGA</a:t>
            </a:r>
          </a:p>
          <a:p>
            <a:pPr lvl="1"/>
            <a:r>
              <a:rPr lang="en-US" dirty="0"/>
              <a:t>NSG (NGA lead in GEOINT for DoD/IC)</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Joint operations (i.e., Army/</a:t>
            </a:r>
            <a:r>
              <a:rPr lang="en-US" dirty="0" err="1"/>
              <a:t>AirForce</a:t>
            </a:r>
            <a:r>
              <a:rPr lang="en-US" dirty="0"/>
              <a:t>/Navy/Marines) and across DoD-Intelligence Community</a:t>
            </a:r>
          </a:p>
          <a:p>
            <a:pPr lvl="1"/>
            <a:r>
              <a:rPr lang="en-US" dirty="0"/>
              <a:t>ASG (meaning just FVEY or also NATO?)</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DISR Standards often adopted as well by FVEY allies (Aussie, Brit, Canadian, New Zealand, and US)</a:t>
            </a:r>
          </a:p>
          <a:p>
            <a:pPr lvl="1"/>
            <a:r>
              <a:rPr lang="en-US" dirty="0"/>
              <a:t>“Coalition of the Willing”-like partnerships (e.g., India, Philippines, Vietnam, Japan…)</a:t>
            </a:r>
          </a:p>
          <a:p>
            <a:pPr lvl="1"/>
            <a:r>
              <a:rPr lang="en-US" dirty="0"/>
              <a:t>Adversaries? (Russia, China, Iran, </a:t>
            </a:r>
            <a:r>
              <a:rPr lang="en-US" dirty="0" err="1"/>
              <a:t>N.korea</a:t>
            </a:r>
            <a:r>
              <a:rPr lang="en-US" dirty="0"/>
              <a:t>, Cuba)</a:t>
            </a:r>
          </a:p>
        </p:txBody>
      </p:sp>
      <p:sp>
        <p:nvSpPr>
          <p:cNvPr id="4" name="Slide Number Placeholder 3"/>
          <p:cNvSpPr>
            <a:spLocks noGrp="1"/>
          </p:cNvSpPr>
          <p:nvPr>
            <p:ph type="sldNum" sz="quarter" idx="5"/>
          </p:nvPr>
        </p:nvSpPr>
        <p:spPr/>
        <p:txBody>
          <a:bodyPr/>
          <a:lstStyle/>
          <a:p>
            <a:fld id="{9B3575CF-62AD-8041-932F-56D977C8CDA1}" type="slidenum">
              <a:rPr lang="en-US" smtClean="0"/>
              <a:t>22</a:t>
            </a:fld>
            <a:endParaRPr lang="en-US"/>
          </a:p>
        </p:txBody>
      </p:sp>
    </p:spTree>
    <p:extLst>
      <p:ext uri="{BB962C8B-B14F-4D97-AF65-F5344CB8AC3E}">
        <p14:creationId xmlns:p14="http://schemas.microsoft.com/office/powerpoint/2010/main" val="398002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a:t>
            </a:r>
            <a:r>
              <a:rPr lang="en-US" b="1" dirty="0"/>
              <a:t> DoD and Intelligence Community (IC) Standards are adopted through the Joint Enterprise Standards Committee (JESC)</a:t>
            </a:r>
          </a:p>
          <a:p>
            <a:pPr lvl="1"/>
            <a:r>
              <a:rPr lang="en-US" sz="3225" dirty="0"/>
              <a:t>DoD Standards are written into the Defense Information Technology Standards Registry (DISR) </a:t>
            </a:r>
          </a:p>
          <a:p>
            <a:pPr lvl="1"/>
            <a:r>
              <a:rPr lang="en-US" sz="3225" dirty="0"/>
              <a:t>IC Standards are written into the IC’s Enterprise Registry and Repository (ER2)</a:t>
            </a:r>
          </a:p>
          <a:p>
            <a:pPr lvl="1"/>
            <a:r>
              <a:rPr lang="en-US" sz="3225" dirty="0"/>
              <a:t>USGS?</a:t>
            </a:r>
            <a:endParaRPr lang="en-US" b="1" dirty="0"/>
          </a:p>
          <a:p>
            <a:r>
              <a:rPr lang="en-US" b="1" dirty="0"/>
              <a:t>Geo Entries to the DISR and ER2 are managed though the GEOINT Working Group (GWG)</a:t>
            </a:r>
          </a:p>
          <a:p>
            <a:pPr lvl="1"/>
            <a:r>
              <a:rPr lang="en-US" sz="3225" dirty="0"/>
              <a:t>The GWG conducts its business through about a dozen Focus Groups</a:t>
            </a:r>
          </a:p>
          <a:p>
            <a:pPr lvl="1"/>
            <a:r>
              <a:rPr lang="en-US" sz="3225" dirty="0"/>
              <a:t>The </a:t>
            </a:r>
            <a:r>
              <a:rPr lang="en-US" sz="3225" dirty="0" err="1"/>
              <a:t>GeoPose</a:t>
            </a:r>
            <a:r>
              <a:rPr lang="en-US" sz="3225" dirty="0"/>
              <a:t> Standard is being considered by GWG’s GWS FG</a:t>
            </a:r>
            <a:endParaRPr lang="en-US" b="1" dirty="0"/>
          </a:p>
          <a:p>
            <a:r>
              <a:rPr lang="en-US" b="1" dirty="0"/>
              <a:t>The GWG is very familiar with OGC and has adopted many of OGC’s standards as Mandated across the DoD and IC</a:t>
            </a:r>
            <a:r>
              <a:rPr lang="en-US" dirty="0"/>
              <a:t>.</a:t>
            </a:r>
          </a:p>
          <a:p>
            <a:pPr lvl="1"/>
            <a:r>
              <a:rPr lang="en-US" sz="3225" dirty="0"/>
              <a:t>But note: Change of the guard in NGA’s OGC work from Amanda Morgan to </a:t>
            </a:r>
            <a:r>
              <a:rPr lang="en-US" sz="3225" dirty="0" err="1"/>
              <a:t>Mirsada</a:t>
            </a:r>
            <a:r>
              <a:rPr lang="en-US" sz="3225" dirty="0"/>
              <a:t> </a:t>
            </a:r>
            <a:r>
              <a:rPr lang="en-US" sz="3225" dirty="0" err="1"/>
              <a:t>Beganovic</a:t>
            </a:r>
            <a:endParaRPr lang="en-US" sz="3225" dirty="0"/>
          </a:p>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23</a:t>
            </a:fld>
            <a:endParaRPr lang="en-US"/>
          </a:p>
        </p:txBody>
      </p:sp>
    </p:spTree>
    <p:extLst>
      <p:ext uri="{BB962C8B-B14F-4D97-AF65-F5344CB8AC3E}">
        <p14:creationId xmlns:p14="http://schemas.microsoft.com/office/powerpoint/2010/main" val="653258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5" name="Google Shape;21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35098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hyperlink" Target="https://www.youtube.com/@opengeospatial" TargetMode="External"/><Relationship Id="rId4" Type="http://schemas.openxmlformats.org/officeDocument/2006/relationships/image" Target="../media/image8.svg"/><Relationship Id="rId9"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2">
    <p:bg>
      <p:bgPr>
        <a:solidFill>
          <a:srgbClr val="1A258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DD0F2-3B07-4CD9-C9D4-BD975901978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3024" y="0"/>
            <a:ext cx="18361023" cy="10287000"/>
          </a:xfrm>
          <a:prstGeom prst="rect">
            <a:avLst/>
          </a:prstGeom>
        </p:spPr>
      </p:pic>
      <p:sp>
        <p:nvSpPr>
          <p:cNvPr id="11" name="Rectangle 10">
            <a:extLst>
              <a:ext uri="{FF2B5EF4-FFF2-40B4-BE49-F238E27FC236}">
                <a16:creationId xmlns:a16="http://schemas.microsoft.com/office/drawing/2014/main" id="{19309EC5-8A84-9079-0A32-DD694DDB84E2}"/>
              </a:ext>
            </a:extLst>
          </p:cNvPr>
          <p:cNvSpPr/>
          <p:nvPr userDrawn="1"/>
        </p:nvSpPr>
        <p:spPr>
          <a:xfrm>
            <a:off x="762000" y="8343900"/>
            <a:ext cx="152400" cy="1219200"/>
          </a:xfrm>
          <a:prstGeom prst="rect">
            <a:avLst/>
          </a:prstGeom>
          <a:solidFill>
            <a:srgbClr val="D6E8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70D2371B-9266-15FA-FC2A-1708C7327F22}"/>
              </a:ext>
            </a:extLst>
          </p:cNvPr>
          <p:cNvSpPr>
            <a:spLocks noGrp="1"/>
          </p:cNvSpPr>
          <p:nvPr>
            <p:ph type="body" sz="quarter" idx="11" hasCustomPrompt="1"/>
          </p:nvPr>
        </p:nvSpPr>
        <p:spPr>
          <a:xfrm>
            <a:off x="781878" y="4229100"/>
            <a:ext cx="9525000" cy="2209800"/>
          </a:xfrm>
        </p:spPr>
        <p:txBody>
          <a:bodyPr anchor="ctr">
            <a:noAutofit/>
          </a:bodyPr>
          <a:lstStyle>
            <a:lvl1pPr marL="0" indent="0">
              <a:lnSpc>
                <a:spcPts val="7340"/>
              </a:lnSpc>
              <a:buNone/>
              <a:defRPr sz="7500" b="0" i="0">
                <a:solidFill>
                  <a:schemeClr val="bg1"/>
                </a:solidFill>
                <a:latin typeface="Aptos" panose="020B0004020202020204" pitchFamily="34" charset="0"/>
              </a:defRPr>
            </a:lvl1pPr>
          </a:lstStyle>
          <a:p>
            <a:pPr lvl="0"/>
            <a:r>
              <a:rPr lang="en-GB" dirty="0"/>
              <a:t>OPEN GEOSPATIAL CONSORTIUM</a:t>
            </a:r>
            <a:endParaRPr lang="en-US" dirty="0"/>
          </a:p>
        </p:txBody>
      </p:sp>
      <p:sp>
        <p:nvSpPr>
          <p:cNvPr id="10" name="Text Placeholder 6">
            <a:extLst>
              <a:ext uri="{FF2B5EF4-FFF2-40B4-BE49-F238E27FC236}">
                <a16:creationId xmlns:a16="http://schemas.microsoft.com/office/drawing/2014/main" id="{1BD5B0C9-DE43-2451-ECE2-D1E27B88CECC}"/>
              </a:ext>
            </a:extLst>
          </p:cNvPr>
          <p:cNvSpPr>
            <a:spLocks noGrp="1"/>
          </p:cNvSpPr>
          <p:nvPr>
            <p:ph type="body" sz="quarter" idx="12" hasCustomPrompt="1"/>
          </p:nvPr>
        </p:nvSpPr>
        <p:spPr>
          <a:xfrm>
            <a:off x="781878" y="3253711"/>
            <a:ext cx="4533901" cy="955104"/>
          </a:xfrm>
        </p:spPr>
        <p:txBody>
          <a:bodyPr anchor="t">
            <a:noAutofit/>
          </a:bodyPr>
          <a:lstStyle>
            <a:lvl1pPr marL="0" indent="0">
              <a:lnSpc>
                <a:spcPts val="7340"/>
              </a:lnSpc>
              <a:buNone/>
              <a:defRPr sz="13300" b="1" i="0">
                <a:solidFill>
                  <a:schemeClr val="bg1"/>
                </a:solidFill>
                <a:latin typeface="Aptos" panose="020B0004020202020204" pitchFamily="34" charset="0"/>
              </a:defRPr>
            </a:lvl1pPr>
          </a:lstStyle>
          <a:p>
            <a:pPr lvl="0"/>
            <a:r>
              <a:rPr lang="en-GB" dirty="0"/>
              <a:t>OGC</a:t>
            </a:r>
            <a:endParaRPr lang="en-US" dirty="0"/>
          </a:p>
        </p:txBody>
      </p:sp>
      <p:sp>
        <p:nvSpPr>
          <p:cNvPr id="2" name="Title 1">
            <a:extLst>
              <a:ext uri="{FF2B5EF4-FFF2-40B4-BE49-F238E27FC236}">
                <a16:creationId xmlns:a16="http://schemas.microsoft.com/office/drawing/2014/main" id="{68D9D9D9-ACF1-FDFC-9EA3-26D0F3C2214A}"/>
              </a:ext>
            </a:extLst>
          </p:cNvPr>
          <p:cNvSpPr>
            <a:spLocks noGrp="1"/>
          </p:cNvSpPr>
          <p:nvPr>
            <p:ph type="title" hasCustomPrompt="1"/>
          </p:nvPr>
        </p:nvSpPr>
        <p:spPr>
          <a:xfrm>
            <a:off x="990600" y="8479631"/>
            <a:ext cx="5486400" cy="947738"/>
          </a:xfrm>
        </p:spPr>
        <p:txBody>
          <a:bodyPr anchor="b"/>
          <a:lstStyle>
            <a:lvl1pPr algn="l">
              <a:lnSpc>
                <a:spcPts val="3700"/>
              </a:lnSpc>
              <a:defRPr sz="2500" b="0">
                <a:solidFill>
                  <a:schemeClr val="bg1"/>
                </a:solidFill>
              </a:defRPr>
            </a:lvl1pPr>
          </a:lstStyle>
          <a:p>
            <a:r>
              <a:rPr lang="en-US" dirty="0"/>
              <a:t>NAME OF PERSON</a:t>
            </a:r>
            <a:br>
              <a:rPr lang="en-US" dirty="0"/>
            </a:br>
            <a:r>
              <a:rPr lang="en-US" dirty="0"/>
              <a:t>YYYY/MM/DD</a:t>
            </a:r>
          </a:p>
        </p:txBody>
      </p:sp>
      <p:pic>
        <p:nvPicPr>
          <p:cNvPr id="3" name="Graphic 2">
            <a:extLst>
              <a:ext uri="{FF2B5EF4-FFF2-40B4-BE49-F238E27FC236}">
                <a16:creationId xmlns:a16="http://schemas.microsoft.com/office/drawing/2014/main" id="{ED6684FE-59EA-B16B-2A79-6A7F5F5A7A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6328" y="547189"/>
            <a:ext cx="1154872" cy="1154872"/>
          </a:xfrm>
          <a:prstGeom prst="rect">
            <a:avLst/>
          </a:prstGeom>
        </p:spPr>
      </p:pic>
    </p:spTree>
    <p:extLst>
      <p:ext uri="{BB962C8B-B14F-4D97-AF65-F5344CB8AC3E}">
        <p14:creationId xmlns:p14="http://schemas.microsoft.com/office/powerpoint/2010/main" val="19454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ulle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4324800-CFC8-4CF1-B297-52EC07618F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436436" y="9473536"/>
            <a:ext cx="622964" cy="622964"/>
          </a:xfrm>
          <a:prstGeom prst="rect">
            <a:avLst/>
          </a:prstGeom>
        </p:spPr>
      </p:pic>
      <p:sp>
        <p:nvSpPr>
          <p:cNvPr id="2" name="Text Placeholder 2">
            <a:extLst>
              <a:ext uri="{FF2B5EF4-FFF2-40B4-BE49-F238E27FC236}">
                <a16:creationId xmlns:a16="http://schemas.microsoft.com/office/drawing/2014/main" id="{50E63C18-4494-429D-C7BD-8F1E6789EF1E}"/>
              </a:ext>
            </a:extLst>
          </p:cNvPr>
          <p:cNvSpPr>
            <a:spLocks noGrp="1"/>
          </p:cNvSpPr>
          <p:nvPr>
            <p:ph type="body" idx="16"/>
          </p:nvPr>
        </p:nvSpPr>
        <p:spPr>
          <a:xfrm>
            <a:off x="838200" y="2322444"/>
            <a:ext cx="16598236" cy="6853503"/>
          </a:xfrm>
        </p:spPr>
        <p:txBody>
          <a:bodyPr anchor="t">
            <a:noAutofit/>
          </a:bodyPr>
          <a:lstStyle>
            <a:lvl1pPr marL="342900" indent="-342900">
              <a:buFont typeface="Arial" panose="020B0604020202020204" pitchFamily="34" charset="0"/>
              <a:buChar char="•"/>
              <a:defRPr sz="3000" b="0" i="0">
                <a:solidFill>
                  <a:schemeClr val="tx1"/>
                </a:solidFill>
                <a:latin typeface="Aptos" panose="020B0004020202020204" pitchFamily="34" charset="0"/>
              </a:defRPr>
            </a:lvl1pPr>
            <a:lvl2pPr marL="742950" indent="-285750">
              <a:buFont typeface="Arial" panose="020B0604020202020204" pitchFamily="34" charset="0"/>
              <a:buChar char="•"/>
              <a:defRPr sz="2800">
                <a:solidFill>
                  <a:schemeClr val="tx1"/>
                </a:solidFill>
              </a:defRPr>
            </a:lvl2pPr>
            <a:lvl3pPr marL="1200150" indent="-285750">
              <a:buFont typeface="Arial" panose="020B0604020202020204" pitchFamily="34" charset="0"/>
              <a:buChar char="•"/>
              <a:defRPr sz="2800">
                <a:solidFill>
                  <a:schemeClr val="tx1"/>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Title 1">
            <a:extLst>
              <a:ext uri="{FF2B5EF4-FFF2-40B4-BE49-F238E27FC236}">
                <a16:creationId xmlns:a16="http://schemas.microsoft.com/office/drawing/2014/main" id="{CC4D061A-9182-0E47-58BB-1394889710DD}"/>
              </a:ext>
            </a:extLst>
          </p:cNvPr>
          <p:cNvSpPr>
            <a:spLocks noGrp="1"/>
          </p:cNvSpPr>
          <p:nvPr>
            <p:ph type="title"/>
          </p:nvPr>
        </p:nvSpPr>
        <p:spPr>
          <a:xfrm>
            <a:off x="863080" y="555036"/>
            <a:ext cx="16573356" cy="916056"/>
          </a:xfrm>
        </p:spPr>
        <p:txBody>
          <a:bodyPr anchor="ctr"/>
          <a:lstStyle>
            <a:lvl1pPr>
              <a:lnSpc>
                <a:spcPts val="4100"/>
              </a:lnSpc>
              <a:defRPr sz="4200">
                <a:solidFill>
                  <a:srgbClr val="263BD3"/>
                </a:solidFill>
              </a:defRPr>
            </a:lvl1pPr>
          </a:lstStyle>
          <a:p>
            <a:endParaRPr lang="en-US" dirty="0"/>
          </a:p>
        </p:txBody>
      </p:sp>
      <p:sp>
        <p:nvSpPr>
          <p:cNvPr id="6" name="Rectangle 5">
            <a:extLst>
              <a:ext uri="{FF2B5EF4-FFF2-40B4-BE49-F238E27FC236}">
                <a16:creationId xmlns:a16="http://schemas.microsoft.com/office/drawing/2014/main" id="{BDB5ECD6-ECF9-90A5-110C-BF2E6CC263AA}"/>
              </a:ext>
            </a:extLst>
          </p:cNvPr>
          <p:cNvSpPr/>
          <p:nvPr userDrawn="1"/>
        </p:nvSpPr>
        <p:spPr>
          <a:xfrm rot="16200000">
            <a:off x="-178533" y="572374"/>
            <a:ext cx="1149261"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2794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75991E-3D80-1093-0B9E-40DD452E6206}"/>
              </a:ext>
            </a:extLst>
          </p:cNvPr>
          <p:cNvSpPr/>
          <p:nvPr userDrawn="1"/>
        </p:nvSpPr>
        <p:spPr>
          <a:xfrm>
            <a:off x="0" y="-4313"/>
            <a:ext cx="18288000" cy="10286999"/>
          </a:xfrm>
          <a:prstGeom prst="rect">
            <a:avLst/>
          </a:prstGeom>
          <a:gradFill flip="none" rotWithShape="1">
            <a:gsLst>
              <a:gs pos="8000">
                <a:srgbClr val="263BD3"/>
              </a:gs>
              <a:gs pos="80000">
                <a:srgbClr val="1A258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4B08F70-9A8A-1BA7-803F-99BBD0A32D84}"/>
              </a:ext>
            </a:extLst>
          </p:cNvPr>
          <p:cNvSpPr>
            <a:spLocks noGrp="1"/>
          </p:cNvSpPr>
          <p:nvPr>
            <p:ph type="title" hasCustomPrompt="1"/>
          </p:nvPr>
        </p:nvSpPr>
        <p:spPr>
          <a:xfrm>
            <a:off x="705169" y="5981700"/>
            <a:ext cx="10867292" cy="3301612"/>
          </a:xfrm>
        </p:spPr>
        <p:txBody>
          <a:bodyPr anchor="t"/>
          <a:lstStyle>
            <a:lvl1pPr algn="l">
              <a:lnSpc>
                <a:spcPts val="8420"/>
              </a:lnSpc>
              <a:defRPr sz="9800" b="0" i="0" cap="none">
                <a:solidFill>
                  <a:srgbClr val="FFFFFF"/>
                </a:solidFill>
                <a:latin typeface="Aptos" panose="020B0004020202020204" pitchFamily="34" charset="0"/>
              </a:defRPr>
            </a:lvl1pPr>
          </a:lstStyle>
          <a:p>
            <a:r>
              <a:rPr lang="en-US" dirty="0"/>
              <a:t>Main Subject Headline Click To Add Content</a:t>
            </a:r>
          </a:p>
        </p:txBody>
      </p:sp>
      <p:pic>
        <p:nvPicPr>
          <p:cNvPr id="9" name="Picture 8" descr="A green globe with blue and yellow lines&#10;&#10;Description automatically generated">
            <a:extLst>
              <a:ext uri="{FF2B5EF4-FFF2-40B4-BE49-F238E27FC236}">
                <a16:creationId xmlns:a16="http://schemas.microsoft.com/office/drawing/2014/main" id="{3ACEB540-D319-D15F-94E4-6EB8FA97CA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13672" y="3225248"/>
            <a:ext cx="11601450" cy="7061752"/>
          </a:xfrm>
          <a:prstGeom prst="rect">
            <a:avLst/>
          </a:prstGeom>
        </p:spPr>
      </p:pic>
      <p:pic>
        <p:nvPicPr>
          <p:cNvPr id="2" name="Graphic 1">
            <a:extLst>
              <a:ext uri="{FF2B5EF4-FFF2-40B4-BE49-F238E27FC236}">
                <a16:creationId xmlns:a16="http://schemas.microsoft.com/office/drawing/2014/main" id="{3DC18C82-B48C-86A4-AE95-988D03A9D1B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43736" y="482666"/>
            <a:ext cx="1010864" cy="1010864"/>
          </a:xfrm>
          <a:prstGeom prst="rect">
            <a:avLst/>
          </a:prstGeom>
        </p:spPr>
      </p:pic>
    </p:spTree>
    <p:extLst>
      <p:ext uri="{BB962C8B-B14F-4D97-AF65-F5344CB8AC3E}">
        <p14:creationId xmlns:p14="http://schemas.microsoft.com/office/powerpoint/2010/main" val="800220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rgbClr val="E1F0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A0BC1B-E121-22F6-EA4F-315A21DADD34}"/>
              </a:ext>
            </a:extLst>
          </p:cNvPr>
          <p:cNvSpPr/>
          <p:nvPr userDrawn="1"/>
        </p:nvSpPr>
        <p:spPr>
          <a:xfrm>
            <a:off x="0" y="-4313"/>
            <a:ext cx="18266434" cy="10286999"/>
          </a:xfrm>
          <a:prstGeom prst="rect">
            <a:avLst/>
          </a:prstGeom>
          <a:gradFill flip="none" rotWithShape="1">
            <a:gsLst>
              <a:gs pos="24000">
                <a:schemeClr val="bg1"/>
              </a:gs>
              <a:gs pos="100000">
                <a:srgbClr val="A3C3FF"/>
              </a:gs>
              <a:gs pos="77000">
                <a:srgbClr val="D3E4FF"/>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EF978E1-8A8E-5738-7509-37BA651F49E3}"/>
              </a:ext>
            </a:extLst>
          </p:cNvPr>
          <p:cNvSpPr/>
          <p:nvPr userDrawn="1"/>
        </p:nvSpPr>
        <p:spPr>
          <a:xfrm>
            <a:off x="17527150" y="8420100"/>
            <a:ext cx="739284" cy="1862584"/>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CBAD72-8B13-ACB0-75FF-44382C60299A}"/>
              </a:ext>
            </a:extLst>
          </p:cNvPr>
          <p:cNvSpPr/>
          <p:nvPr userDrawn="1"/>
        </p:nvSpPr>
        <p:spPr>
          <a:xfrm>
            <a:off x="21566" y="8420100"/>
            <a:ext cx="9122434" cy="1921892"/>
          </a:xfrm>
          <a:prstGeom prst="rect">
            <a:avLst/>
          </a:prstGeom>
          <a:solidFill>
            <a:srgbClr val="263B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F7C539DE-7351-F083-BA2A-B4218EFAE00D}"/>
              </a:ext>
            </a:extLst>
          </p:cNvPr>
          <p:cNvSpPr>
            <a:spLocks noGrp="1"/>
          </p:cNvSpPr>
          <p:nvPr>
            <p:ph type="body" sz="half" idx="2" hasCustomPrompt="1"/>
          </p:nvPr>
        </p:nvSpPr>
        <p:spPr>
          <a:xfrm>
            <a:off x="745447" y="9105900"/>
            <a:ext cx="2593108" cy="548831"/>
          </a:xfrm>
        </p:spPr>
        <p:txBody>
          <a:bodyPr>
            <a:noAutofit/>
          </a:bodyPr>
          <a:lstStyle>
            <a:lvl1pPr marL="0" indent="0">
              <a:buNone/>
              <a:defRPr sz="2800" b="1" i="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www.ogc.org</a:t>
            </a:r>
            <a:endParaRPr lang="en-US" dirty="0"/>
          </a:p>
        </p:txBody>
      </p:sp>
      <p:sp>
        <p:nvSpPr>
          <p:cNvPr id="6" name="Title 1">
            <a:extLst>
              <a:ext uri="{FF2B5EF4-FFF2-40B4-BE49-F238E27FC236}">
                <a16:creationId xmlns:a16="http://schemas.microsoft.com/office/drawing/2014/main" id="{E34B6E06-9D16-BF9D-CD4A-43497B2A63E1}"/>
              </a:ext>
            </a:extLst>
          </p:cNvPr>
          <p:cNvSpPr>
            <a:spLocks noGrp="1"/>
          </p:cNvSpPr>
          <p:nvPr>
            <p:ph type="title" hasCustomPrompt="1"/>
          </p:nvPr>
        </p:nvSpPr>
        <p:spPr>
          <a:xfrm>
            <a:off x="658314" y="3486090"/>
            <a:ext cx="7634039" cy="2495610"/>
          </a:xfrm>
        </p:spPr>
        <p:txBody>
          <a:bodyPr anchor="t"/>
          <a:lstStyle>
            <a:lvl1pPr algn="l">
              <a:lnSpc>
                <a:spcPts val="9900"/>
              </a:lnSpc>
              <a:defRPr sz="12300" b="0" i="0" cap="none">
                <a:solidFill>
                  <a:schemeClr val="accent1">
                    <a:lumMod val="75000"/>
                  </a:schemeClr>
                </a:solidFill>
                <a:latin typeface="Aptos Display" panose="020B0004020202020204" pitchFamily="34" charset="0"/>
              </a:defRPr>
            </a:lvl1pPr>
          </a:lstStyle>
          <a:p>
            <a:r>
              <a:rPr lang="en-US" dirty="0"/>
              <a:t>THANK</a:t>
            </a:r>
            <a:br>
              <a:rPr lang="en-US" dirty="0"/>
            </a:br>
            <a:r>
              <a:rPr lang="en-US" dirty="0"/>
              <a:t>YOU</a:t>
            </a:r>
          </a:p>
        </p:txBody>
      </p:sp>
      <p:pic>
        <p:nvPicPr>
          <p:cNvPr id="23" name="Graphic 22">
            <a:hlinkClick r:id="rId2"/>
            <a:extLst>
              <a:ext uri="{FF2B5EF4-FFF2-40B4-BE49-F238E27FC236}">
                <a16:creationId xmlns:a16="http://schemas.microsoft.com/office/drawing/2014/main" id="{5E80DEB9-7302-517D-D762-3B89B5331F4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63553" y="9115879"/>
            <a:ext cx="444357" cy="434969"/>
          </a:xfrm>
          <a:prstGeom prst="rect">
            <a:avLst/>
          </a:prstGeom>
        </p:spPr>
      </p:pic>
      <p:pic>
        <p:nvPicPr>
          <p:cNvPr id="25" name="Graphic 24">
            <a:hlinkClick r:id="rId5"/>
            <a:extLst>
              <a:ext uri="{FF2B5EF4-FFF2-40B4-BE49-F238E27FC236}">
                <a16:creationId xmlns:a16="http://schemas.microsoft.com/office/drawing/2014/main" id="{A4425F64-9AB7-B578-8507-9BE7A01DC9D0}"/>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2188" y="9132679"/>
            <a:ext cx="610165" cy="434969"/>
          </a:xfrm>
          <a:prstGeom prst="rect">
            <a:avLst/>
          </a:prstGeom>
        </p:spPr>
      </p:pic>
      <p:cxnSp>
        <p:nvCxnSpPr>
          <p:cNvPr id="27" name="Straight Connector 26">
            <a:extLst>
              <a:ext uri="{FF2B5EF4-FFF2-40B4-BE49-F238E27FC236}">
                <a16:creationId xmlns:a16="http://schemas.microsoft.com/office/drawing/2014/main" id="{AC3AF3DD-E3F8-963A-7CE5-12FE73E6470F}"/>
              </a:ext>
            </a:extLst>
          </p:cNvPr>
          <p:cNvCxnSpPr/>
          <p:nvPr userDrawn="1"/>
        </p:nvCxnSpPr>
        <p:spPr>
          <a:xfrm>
            <a:off x="7288658" y="9041162"/>
            <a:ext cx="0" cy="623548"/>
          </a:xfrm>
          <a:prstGeom prst="line">
            <a:avLst/>
          </a:prstGeom>
          <a:ln w="19050">
            <a:solidFill>
              <a:srgbClr val="7FAEFF"/>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B234AFB3-C66F-E10A-4295-C25CBF9E1409}"/>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5447" y="591482"/>
            <a:ext cx="1154872" cy="1154872"/>
          </a:xfrm>
          <a:prstGeom prst="rect">
            <a:avLst/>
          </a:prstGeom>
        </p:spPr>
      </p:pic>
      <p:sp>
        <p:nvSpPr>
          <p:cNvPr id="15" name="Picture Placeholder 14">
            <a:extLst>
              <a:ext uri="{FF2B5EF4-FFF2-40B4-BE49-F238E27FC236}">
                <a16:creationId xmlns:a16="http://schemas.microsoft.com/office/drawing/2014/main" id="{02987B79-8C56-226E-FF8F-C1A6BFA690F1}"/>
              </a:ext>
            </a:extLst>
          </p:cNvPr>
          <p:cNvSpPr>
            <a:spLocks noGrp="1"/>
          </p:cNvSpPr>
          <p:nvPr>
            <p:ph type="pic" sz="quarter" idx="10"/>
          </p:nvPr>
        </p:nvSpPr>
        <p:spPr>
          <a:xfrm>
            <a:off x="9144000" y="4763"/>
            <a:ext cx="8383588" cy="8415337"/>
          </a:xfrm>
        </p:spPr>
        <p:txBody>
          <a:bodyPr/>
          <a:lstStyle/>
          <a:p>
            <a:r>
              <a:rPr lang="en-US"/>
              <a:t>Click icon to add picture</a:t>
            </a:r>
          </a:p>
        </p:txBody>
      </p:sp>
    </p:spTree>
    <p:extLst>
      <p:ext uri="{BB962C8B-B14F-4D97-AF65-F5344CB8AC3E}">
        <p14:creationId xmlns:p14="http://schemas.microsoft.com/office/powerpoint/2010/main" val="1469830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257300" y="271463"/>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2B1FF"/>
              </a:buClr>
              <a:buSzPts val="3200"/>
              <a:buFont typeface="Lato"/>
              <a:buNone/>
              <a:defRPr sz="4800">
                <a:solidFill>
                  <a:srgbClr val="02B1FF"/>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7086600" y="9467851"/>
            <a:ext cx="4114800" cy="547688"/>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fld id="{00000000-1234-1234-1234-123412341234}" type="slidenum">
              <a:rPr lang="en-US" smtClean="0"/>
              <a:pPr/>
              <a:t>‹#›</a:t>
            </a:fld>
            <a:endParaRPr lang="en-US"/>
          </a:p>
        </p:txBody>
      </p:sp>
      <p:pic>
        <p:nvPicPr>
          <p:cNvPr id="30" name="Google Shape;30;p5" descr="Logo&#10;&#10;Description automatically generated"/>
          <p:cNvPicPr preferRelativeResize="0"/>
          <p:nvPr/>
        </p:nvPicPr>
        <p:blipFill rotWithShape="1">
          <a:blip r:embed="rId2">
            <a:alphaModFix/>
          </a:blip>
          <a:srcRect/>
          <a:stretch/>
        </p:blipFill>
        <p:spPr>
          <a:xfrm>
            <a:off x="16293687" y="9271205"/>
            <a:ext cx="1994313" cy="1015796"/>
          </a:xfrm>
          <a:prstGeom prst="rect">
            <a:avLst/>
          </a:prstGeom>
          <a:noFill/>
          <a:ln>
            <a:noFill/>
          </a:ln>
        </p:spPr>
      </p:pic>
    </p:spTree>
    <p:extLst>
      <p:ext uri="{BB962C8B-B14F-4D97-AF65-F5344CB8AC3E}">
        <p14:creationId xmlns:p14="http://schemas.microsoft.com/office/powerpoint/2010/main" val="36424691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41732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ptos" panose="020B0004020202020204" pitchFamily="34" charset="0"/>
              </a:defRPr>
            </a:lvl1pPr>
          </a:lstStyle>
          <a:p>
            <a:fld id="{1D8BD707-D9CF-40AE-B4C6-C98DA3205C09}" type="datetimeFigureOut">
              <a:rPr lang="en-US" smtClean="0"/>
              <a:pPr/>
              <a:t>10/27/25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Aptos" panose="020B00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ptos" panose="020B000402020202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700" r:id="rId2"/>
    <p:sldLayoutId id="2147483667" r:id="rId3"/>
    <p:sldLayoutId id="2147483671" r:id="rId4"/>
    <p:sldLayoutId id="2147483703" r:id="rId5"/>
  </p:sldLayoutIdLst>
  <p:txStyles>
    <p:titleStyle>
      <a:lvl1pPr algn="l" defTabSz="914400" rtl="0" eaLnBrk="1" latinLnBrk="0" hangingPunct="1">
        <a:lnSpc>
          <a:spcPts val="14620"/>
        </a:lnSpc>
        <a:spcBef>
          <a:spcPct val="0"/>
        </a:spcBef>
        <a:buNone/>
        <a:defRPr sz="6600" b="0" i="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914400" indent="-45720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57300" indent="-342900" algn="l" defTabSz="914400" rtl="0" eaLnBrk="1" latinLnBrk="0" hangingPunct="1">
        <a:spcBef>
          <a:spcPct val="20000"/>
        </a:spcBef>
        <a:buFont typeface="Arial" panose="020B0604020202020204" pitchFamily="34" charset="0"/>
        <a:buChar char="•"/>
        <a:defRPr sz="24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7145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21717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gwg.nga.mil/gwg/focus-groups/Overhead_Persistent_Infrared_(OPIR)_Technical_Boar.html" TargetMode="External"/><Relationship Id="rId3" Type="http://schemas.openxmlformats.org/officeDocument/2006/relationships/hyperlink" Target="https://gwg.nga.mil/gwg/focus-groups/GEOINT_Media_Standards_Board_(GMSB).html" TargetMode="External"/><Relationship Id="rId7" Type="http://schemas.openxmlformats.org/officeDocument/2006/relationships/hyperlink" Target="https://gwg.nga.mil/gwg/focus-groups/Community_Sensor_Model_Working_Group_(CSMWG).html" TargetMode="External"/><Relationship Id="rId12" Type="http://schemas.openxmlformats.org/officeDocument/2006/relationships/hyperlink" Target="https://gwg.nga.mil/gwg/focus-groups/World_Geodetic_System_&amp;_Geomatics_(WGSG)_Focus_Gro.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wg.nga.mil/gwg/focus-groups/Image_Quality_Standards_Working_Group_(IQSWG).html" TargetMode="External"/><Relationship Id="rId11" Type="http://schemas.openxmlformats.org/officeDocument/2006/relationships/hyperlink" Target="https://gwg.nga.mil/gwg/focus-groups/Geospatial_Web_Services_(GWS)_Focus_Group.html" TargetMode="External"/><Relationship Id="rId5" Type="http://schemas.openxmlformats.org/officeDocument/2006/relationships/hyperlink" Target="https://gwg.nga.mil/gwg/focus-groups/NITFS_Technical_Board_(NTB).html" TargetMode="External"/><Relationship Id="rId10" Type="http://schemas.openxmlformats.org/officeDocument/2006/relationships/hyperlink" Target="https://gwg.nga.mil/gwg/focus-groups/Portrayal_Focus_Group_(PFG).html" TargetMode="External"/><Relationship Id="rId4" Type="http://schemas.openxmlformats.org/officeDocument/2006/relationships/hyperlink" Target="https://gwg.nga.mil/gwg/focus-groups/Motion_Imagery_Standards_Board_(MISB).html" TargetMode="External"/><Relationship Id="rId9" Type="http://schemas.openxmlformats.org/officeDocument/2006/relationships/hyperlink" Target="https://gwg.nga.mil/gwg/focus-groups/Application_Schemas_&amp;_Metadata_(ASM)_Focus_Group.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BA7BB-BFCF-80E7-2506-1EE9332E6C45}"/>
              </a:ext>
            </a:extLst>
          </p:cNvPr>
          <p:cNvSpPr>
            <a:spLocks noGrp="1"/>
          </p:cNvSpPr>
          <p:nvPr>
            <p:ph type="title"/>
          </p:nvPr>
        </p:nvSpPr>
        <p:spPr>
          <a:xfrm>
            <a:off x="990600" y="8479631"/>
            <a:ext cx="6248400" cy="947738"/>
          </a:xfrm>
        </p:spPr>
        <p:txBody>
          <a:bodyPr/>
          <a:lstStyle/>
          <a:p>
            <a:r>
              <a:rPr lang="en-US" dirty="0"/>
              <a:t>Jim Antonisse, </a:t>
            </a:r>
            <a:r>
              <a:rPr lang="en-US" dirty="0" err="1"/>
              <a:t>WiSC</a:t>
            </a:r>
            <a:r>
              <a:rPr lang="en-US" dirty="0"/>
              <a:t>/NGA-TAEB</a:t>
            </a:r>
            <a:br>
              <a:rPr lang="en-US" dirty="0"/>
            </a:br>
            <a:r>
              <a:rPr lang="en-US" dirty="0"/>
              <a:t> Supporting </a:t>
            </a:r>
            <a:r>
              <a:rPr lang="en-US" dirty="0" err="1"/>
              <a:t>Mirsada</a:t>
            </a:r>
            <a:r>
              <a:rPr lang="en-US" dirty="0"/>
              <a:t> </a:t>
            </a:r>
            <a:r>
              <a:rPr lang="en-US" dirty="0" err="1"/>
              <a:t>Beganovic</a:t>
            </a:r>
            <a:r>
              <a:rPr lang="en-US" dirty="0"/>
              <a:t>, NGA/TAEB</a:t>
            </a:r>
            <a:br>
              <a:rPr lang="en-US" dirty="0"/>
            </a:br>
            <a:r>
              <a:rPr lang="en-US" dirty="0"/>
              <a:t>28 October 2025</a:t>
            </a:r>
          </a:p>
        </p:txBody>
      </p:sp>
      <p:sp>
        <p:nvSpPr>
          <p:cNvPr id="9" name="Text Placeholder 1">
            <a:extLst>
              <a:ext uri="{FF2B5EF4-FFF2-40B4-BE49-F238E27FC236}">
                <a16:creationId xmlns:a16="http://schemas.microsoft.com/office/drawing/2014/main" id="{FADEEFC8-FA9B-D02C-5254-F4E23F97E2A5}"/>
              </a:ext>
            </a:extLst>
          </p:cNvPr>
          <p:cNvSpPr>
            <a:spLocks noGrp="1"/>
          </p:cNvSpPr>
          <p:nvPr>
            <p:ph type="body" sz="quarter" idx="11"/>
          </p:nvPr>
        </p:nvSpPr>
        <p:spPr>
          <a:xfrm>
            <a:off x="685799" y="1409700"/>
            <a:ext cx="17217185" cy="2971800"/>
          </a:xfrm>
        </p:spPr>
        <p:txBody>
          <a:bodyPr/>
          <a:lstStyle/>
          <a:p>
            <a:r>
              <a:rPr lang="en-US" sz="8000" dirty="0"/>
              <a:t>A Cost/Benefit Framework for </a:t>
            </a:r>
            <a:r>
              <a:rPr lang="en-US" sz="8000" dirty="0" err="1"/>
              <a:t>GeoPose</a:t>
            </a:r>
            <a:endParaRPr lang="en-US" sz="8000" dirty="0"/>
          </a:p>
          <a:p>
            <a:r>
              <a:rPr lang="en-US" sz="6000" dirty="0"/>
              <a:t>- a novel (??) shot at addressing </a:t>
            </a:r>
            <a:r>
              <a:rPr lang="en-US" sz="6000" i="1" dirty="0"/>
              <a:t>Adoption</a:t>
            </a:r>
            <a:endParaRPr lang="en-US" sz="6000" dirty="0"/>
          </a:p>
        </p:txBody>
      </p:sp>
      <p:sp>
        <p:nvSpPr>
          <p:cNvPr id="10" name="Text Placeholder 3">
            <a:extLst>
              <a:ext uri="{FF2B5EF4-FFF2-40B4-BE49-F238E27FC236}">
                <a16:creationId xmlns:a16="http://schemas.microsoft.com/office/drawing/2014/main" id="{A04C5659-F089-BE9E-C7F7-FBEDD19FB92D}"/>
              </a:ext>
            </a:extLst>
          </p:cNvPr>
          <p:cNvSpPr>
            <a:spLocks noGrp="1"/>
          </p:cNvSpPr>
          <p:nvPr>
            <p:ph type="body" sz="half" idx="12"/>
          </p:nvPr>
        </p:nvSpPr>
        <p:spPr>
          <a:xfrm>
            <a:off x="722030" y="4477662"/>
            <a:ext cx="11393769" cy="1961238"/>
          </a:xfrm>
        </p:spPr>
        <p:txBody>
          <a:bodyPr>
            <a:noAutofit/>
          </a:bodyPr>
          <a:lstStyle>
            <a:lvl1pPr marL="0" indent="0">
              <a:buNone/>
              <a:defRPr sz="6500" b="0" i="0" baseline="3000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N" dirty="0"/>
              <a:t>The 133rd OGC Member Meeting/</a:t>
            </a:r>
            <a:r>
              <a:rPr lang="en-IN" dirty="0" err="1"/>
              <a:t>Geopose</a:t>
            </a:r>
            <a:r>
              <a:rPr lang="en-IN" dirty="0"/>
              <a:t> SWG, Boulder, Colorado USA</a:t>
            </a:r>
            <a:endParaRPr lang="en-US" dirty="0"/>
          </a:p>
        </p:txBody>
      </p:sp>
      <p:sp>
        <p:nvSpPr>
          <p:cNvPr id="2" name="Title 1">
            <a:extLst>
              <a:ext uri="{FF2B5EF4-FFF2-40B4-BE49-F238E27FC236}">
                <a16:creationId xmlns:a16="http://schemas.microsoft.com/office/drawing/2014/main" id="{A9DFFC3A-FFC8-4C46-8824-FA674823F6AD}"/>
              </a:ext>
            </a:extLst>
          </p:cNvPr>
          <p:cNvSpPr txBox="1">
            <a:spLocks/>
          </p:cNvSpPr>
          <p:nvPr/>
        </p:nvSpPr>
        <p:spPr>
          <a:xfrm>
            <a:off x="14401800" y="8041128"/>
            <a:ext cx="2700130" cy="461259"/>
          </a:xfrm>
          <a:prstGeom prst="rect">
            <a:avLst/>
          </a:prstGeom>
        </p:spPr>
        <p:txBody>
          <a:bodyPr vert="horz" lIns="91440" tIns="45720" rIns="91440" bIns="45720" rtlCol="0" anchor="b">
            <a:noAutofit/>
          </a:bodyPr>
          <a:lstStyle>
            <a:lvl1pPr algn="l" defTabSz="914400" rtl="0" eaLnBrk="1" latinLnBrk="0" hangingPunct="1">
              <a:lnSpc>
                <a:spcPts val="14620"/>
              </a:lnSpc>
              <a:spcBef>
                <a:spcPct val="0"/>
              </a:spcBef>
              <a:buNone/>
              <a:defRPr sz="2500" b="1" i="0" kern="1200">
                <a:solidFill>
                  <a:srgbClr val="1A2584"/>
                </a:solidFill>
                <a:latin typeface="Aptos" panose="020B0004020202020204" pitchFamily="34" charset="0"/>
                <a:ea typeface="+mj-ea"/>
                <a:cs typeface="+mj-cs"/>
              </a:defRPr>
            </a:lvl1pPr>
          </a:lstStyle>
          <a:p>
            <a:r>
              <a:rPr lang="en-US" sz="2400" dirty="0">
                <a:solidFill>
                  <a:schemeClr val="bg1"/>
                </a:solidFill>
              </a:rPr>
              <a:t>Meeting Sponsor</a:t>
            </a:r>
          </a:p>
        </p:txBody>
      </p:sp>
      <p:pic>
        <p:nvPicPr>
          <p:cNvPr id="3" name="Picture 2">
            <a:extLst>
              <a:ext uri="{FF2B5EF4-FFF2-40B4-BE49-F238E27FC236}">
                <a16:creationId xmlns:a16="http://schemas.microsoft.com/office/drawing/2014/main" id="{3CC9DD1D-1CFF-7279-B8DA-B454F7516F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53340" y="8479631"/>
            <a:ext cx="6610260" cy="1391633"/>
          </a:xfrm>
          <a:prstGeom prst="rect">
            <a:avLst/>
          </a:prstGeom>
        </p:spPr>
      </p:pic>
      <p:pic>
        <p:nvPicPr>
          <p:cNvPr id="6" name="Picture 5">
            <a:extLst>
              <a:ext uri="{FF2B5EF4-FFF2-40B4-BE49-F238E27FC236}">
                <a16:creationId xmlns:a16="http://schemas.microsoft.com/office/drawing/2014/main" id="{6B89C5E2-2771-37ED-347B-7D5EA13923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0" y="8618500"/>
            <a:ext cx="4567985" cy="1113893"/>
          </a:xfrm>
          <a:prstGeom prst="rect">
            <a:avLst/>
          </a:prstGeom>
        </p:spPr>
      </p:pic>
      <p:sp>
        <p:nvSpPr>
          <p:cNvPr id="7" name="Title 1">
            <a:extLst>
              <a:ext uri="{FF2B5EF4-FFF2-40B4-BE49-F238E27FC236}">
                <a16:creationId xmlns:a16="http://schemas.microsoft.com/office/drawing/2014/main" id="{DFDE0403-12DD-71D3-EC38-74F2B6D65975}"/>
              </a:ext>
            </a:extLst>
          </p:cNvPr>
          <p:cNvSpPr txBox="1">
            <a:spLocks/>
          </p:cNvSpPr>
          <p:nvPr/>
        </p:nvSpPr>
        <p:spPr>
          <a:xfrm>
            <a:off x="9132405" y="7810499"/>
            <a:ext cx="2700130" cy="461259"/>
          </a:xfrm>
          <a:prstGeom prst="rect">
            <a:avLst/>
          </a:prstGeom>
        </p:spPr>
        <p:txBody>
          <a:bodyPr vert="horz" lIns="91440" tIns="45720" rIns="91440" bIns="45720" rtlCol="0" anchor="b">
            <a:noAutofit/>
          </a:bodyPr>
          <a:lstStyle>
            <a:lvl1pPr algn="l" defTabSz="914400" rtl="0" eaLnBrk="1" latinLnBrk="0" hangingPunct="1">
              <a:lnSpc>
                <a:spcPts val="14620"/>
              </a:lnSpc>
              <a:spcBef>
                <a:spcPct val="0"/>
              </a:spcBef>
              <a:buNone/>
              <a:defRPr sz="2500" b="1" i="0" kern="1200">
                <a:solidFill>
                  <a:srgbClr val="1A2584"/>
                </a:solidFill>
                <a:latin typeface="Aptos" panose="020B0004020202020204" pitchFamily="34" charset="0"/>
                <a:ea typeface="+mj-ea"/>
                <a:cs typeface="+mj-cs"/>
              </a:defRPr>
            </a:lvl1pPr>
          </a:lstStyle>
          <a:p>
            <a:r>
              <a:rPr lang="en-US" sz="2400" dirty="0">
                <a:solidFill>
                  <a:schemeClr val="bg1"/>
                </a:solidFill>
              </a:rPr>
              <a:t>Meeting Host</a:t>
            </a:r>
          </a:p>
        </p:txBody>
      </p:sp>
    </p:spTree>
    <p:extLst>
      <p:ext uri="{BB962C8B-B14F-4D97-AF65-F5344CB8AC3E}">
        <p14:creationId xmlns:p14="http://schemas.microsoft.com/office/powerpoint/2010/main" val="845605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a:xfrm>
            <a:off x="838200" y="2322445"/>
            <a:ext cx="16840200" cy="5869056"/>
          </a:xfrm>
        </p:spPr>
        <p:txBody>
          <a:bodyPr/>
          <a:lstStyle/>
          <a:p>
            <a:r>
              <a:rPr lang="en-US" dirty="0"/>
              <a:t>How about:</a:t>
            </a:r>
          </a:p>
          <a:p>
            <a:endParaRPr lang="en-US" dirty="0"/>
          </a:p>
          <a:p>
            <a:endParaRPr lang="en-US" dirty="0"/>
          </a:p>
          <a:p>
            <a:pPr marL="0" indent="0">
              <a:buNone/>
            </a:pPr>
            <a:r>
              <a:rPr lang="en-US" dirty="0"/>
              <a:t>  </a:t>
            </a:r>
          </a:p>
          <a:p>
            <a:endParaRPr lang="en-US" dirty="0"/>
          </a:p>
          <a:p>
            <a:pPr marL="0" indent="0">
              <a:buNone/>
            </a:pPr>
            <a:endParaRPr lang="en-US" dirty="0"/>
          </a:p>
          <a:p>
            <a:endParaRPr lang="en-US" dirty="0"/>
          </a:p>
          <a:p>
            <a:r>
              <a:rPr lang="en-US" dirty="0"/>
              <a:t>In the DoD/IC most of the energy in standardization is devoted to achieving </a:t>
            </a:r>
            <a:r>
              <a:rPr lang="en-US" dirty="0">
                <a:solidFill>
                  <a:srgbClr val="C00000"/>
                </a:solidFill>
              </a:rPr>
              <a:t>Interoperability</a:t>
            </a:r>
            <a:r>
              <a:rPr lang="en-US" dirty="0"/>
              <a:t>, so will concentrate on that.</a:t>
            </a:r>
          </a:p>
          <a:p>
            <a:r>
              <a:rPr lang="en-US" dirty="0"/>
              <a:t>The DoD/IC uses the DISR to establish Standard data interchanges between suites of information systems to achieve an Interoperability across DoD/IC communities, and the STANAGs to achieve it within NATO</a:t>
            </a:r>
          </a:p>
          <a:p>
            <a:r>
              <a:rPr lang="en-US" dirty="0"/>
              <a:t>So the fact is that the DoD/IC </a:t>
            </a:r>
            <a:r>
              <a:rPr lang="en-US" i="1" dirty="0"/>
              <a:t>already</a:t>
            </a:r>
            <a:r>
              <a:rPr lang="en-US" dirty="0"/>
              <a:t> has ways of achieving Interoperability and we’re arguing for a change in DoD/IC operations.</a:t>
            </a:r>
          </a:p>
          <a:p>
            <a:endParaRPr lang="en-US" dirty="0"/>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a:xfrm>
            <a:off x="863080" y="555036"/>
            <a:ext cx="16573356" cy="916056"/>
          </a:xfrm>
        </p:spPr>
        <p:txBody>
          <a:bodyPr/>
          <a:lstStyle/>
          <a:p>
            <a:r>
              <a:rPr lang="en-US" dirty="0"/>
              <a:t>What are the dimensions of Benefit that we care about?</a:t>
            </a:r>
          </a:p>
        </p:txBody>
      </p:sp>
      <p:sp>
        <p:nvSpPr>
          <p:cNvPr id="4" name="TextBox 3">
            <a:extLst>
              <a:ext uri="{FF2B5EF4-FFF2-40B4-BE49-F238E27FC236}">
                <a16:creationId xmlns:a16="http://schemas.microsoft.com/office/drawing/2014/main" id="{C1FE3D7C-18AD-6D4C-981F-BB737938B8A6}"/>
              </a:ext>
            </a:extLst>
          </p:cNvPr>
          <p:cNvSpPr txBox="1"/>
          <p:nvPr/>
        </p:nvSpPr>
        <p:spPr>
          <a:xfrm>
            <a:off x="324678" y="216944"/>
            <a:ext cx="610910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Goal &lt; decide whether to mandate this standard</a:t>
            </a:r>
          </a:p>
        </p:txBody>
      </p:sp>
      <p:sp>
        <p:nvSpPr>
          <p:cNvPr id="5" name="Text Placeholder 1">
            <a:extLst>
              <a:ext uri="{FF2B5EF4-FFF2-40B4-BE49-F238E27FC236}">
                <a16:creationId xmlns:a16="http://schemas.microsoft.com/office/drawing/2014/main" id="{B0A118C9-C4C8-8941-9914-BB6576878762}"/>
              </a:ext>
            </a:extLst>
          </p:cNvPr>
          <p:cNvSpPr txBox="1">
            <a:spLocks/>
          </p:cNvSpPr>
          <p:nvPr/>
        </p:nvSpPr>
        <p:spPr>
          <a:xfrm>
            <a:off x="1371600" y="3025401"/>
            <a:ext cx="14605520" cy="2209801"/>
          </a:xfrm>
          <a:prstGeom prst="rect">
            <a:avLst/>
          </a:prstGeom>
        </p:spPr>
        <p:txBody>
          <a:bodyPr vert="horz" lIns="91440" tIns="45720" rIns="91440" bIns="45720" numCol="2" rtlCol="0" anchor="t">
            <a:noAutofit/>
          </a:bodyPr>
          <a:lstStyle>
            <a:lvl1pPr marL="342900" indent="-342900" algn="l" defTabSz="914400" rtl="0" eaLnBrk="1" latinLnBrk="0" hangingPunct="1">
              <a:spcBef>
                <a:spcPct val="20000"/>
              </a:spcBef>
              <a:buFont typeface="Arial" panose="020B0604020202020204" pitchFamily="34" charset="0"/>
              <a:buChar char="•"/>
              <a:defRPr sz="3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001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3716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4pPr>
            <a:lvl5pPr marL="18288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lvl="1"/>
            <a:r>
              <a:rPr lang="en-US" dirty="0"/>
              <a:t>The FAIR principles:</a:t>
            </a:r>
          </a:p>
          <a:p>
            <a:pPr lvl="2">
              <a:lnSpc>
                <a:spcPct val="80000"/>
              </a:lnSpc>
            </a:pPr>
            <a:r>
              <a:rPr lang="en-US" sz="2200" dirty="0"/>
              <a:t>Findability</a:t>
            </a:r>
          </a:p>
          <a:p>
            <a:pPr lvl="2">
              <a:lnSpc>
                <a:spcPct val="80000"/>
              </a:lnSpc>
            </a:pPr>
            <a:r>
              <a:rPr lang="en-US" sz="2200" dirty="0"/>
              <a:t>Access</a:t>
            </a:r>
          </a:p>
          <a:p>
            <a:pPr lvl="2">
              <a:lnSpc>
                <a:spcPct val="80000"/>
              </a:lnSpc>
            </a:pPr>
            <a:r>
              <a:rPr lang="en-US" sz="2200" i="1" dirty="0">
                <a:solidFill>
                  <a:srgbClr val="C00000"/>
                </a:solidFill>
              </a:rPr>
              <a:t>Interoperability</a:t>
            </a:r>
          </a:p>
          <a:p>
            <a:pPr lvl="2">
              <a:lnSpc>
                <a:spcPct val="80000"/>
              </a:lnSpc>
            </a:pPr>
            <a:r>
              <a:rPr lang="en-US" sz="2200" dirty="0" err="1"/>
              <a:t>ReUse</a:t>
            </a:r>
            <a:endParaRPr lang="en-US" sz="2200" dirty="0"/>
          </a:p>
          <a:p>
            <a:pPr lvl="1"/>
            <a:r>
              <a:rPr lang="en-US" dirty="0"/>
              <a:t>… and Fairness</a:t>
            </a:r>
          </a:p>
          <a:p>
            <a:pPr lvl="2"/>
            <a:r>
              <a:rPr lang="en-US" sz="2200" dirty="0"/>
              <a:t>As in “Trustworthiness” &gt;&gt;&gt;</a:t>
            </a:r>
          </a:p>
          <a:p>
            <a:pPr lvl="1"/>
            <a:endParaRPr lang="en-US" dirty="0"/>
          </a:p>
          <a:p>
            <a:pPr marL="457200" lvl="1" indent="0">
              <a:buNone/>
            </a:pPr>
            <a:endParaRPr lang="en-US" dirty="0"/>
          </a:p>
          <a:p>
            <a:pPr lvl="1"/>
            <a:r>
              <a:rPr lang="en-US" dirty="0"/>
              <a:t>AI Trustworthiness - NIST</a:t>
            </a:r>
          </a:p>
          <a:p>
            <a:pPr lvl="2">
              <a:lnSpc>
                <a:spcPct val="80000"/>
              </a:lnSpc>
            </a:pPr>
            <a:r>
              <a:rPr lang="en-US" sz="2200" dirty="0"/>
              <a:t>Valid and Reliable</a:t>
            </a:r>
          </a:p>
          <a:p>
            <a:pPr lvl="2">
              <a:lnSpc>
                <a:spcPct val="80000"/>
              </a:lnSpc>
            </a:pPr>
            <a:r>
              <a:rPr lang="en-US" sz="2200" dirty="0"/>
              <a:t>Safe</a:t>
            </a:r>
          </a:p>
          <a:p>
            <a:pPr lvl="2">
              <a:lnSpc>
                <a:spcPct val="80000"/>
              </a:lnSpc>
            </a:pPr>
            <a:r>
              <a:rPr lang="en-US" sz="2200" dirty="0"/>
              <a:t>Secure and Resilient</a:t>
            </a:r>
          </a:p>
          <a:p>
            <a:pPr lvl="2">
              <a:lnSpc>
                <a:spcPct val="80000"/>
              </a:lnSpc>
            </a:pPr>
            <a:r>
              <a:rPr lang="en-US" sz="2200" dirty="0"/>
              <a:t>Accountable and Transparent</a:t>
            </a:r>
          </a:p>
          <a:p>
            <a:pPr lvl="2">
              <a:lnSpc>
                <a:spcPct val="80000"/>
              </a:lnSpc>
            </a:pPr>
            <a:r>
              <a:rPr lang="en-US" sz="2200" dirty="0"/>
              <a:t>Explainable and Interpretable</a:t>
            </a:r>
          </a:p>
          <a:p>
            <a:pPr lvl="2">
              <a:lnSpc>
                <a:spcPct val="80000"/>
              </a:lnSpc>
            </a:pPr>
            <a:r>
              <a:rPr lang="en-US" sz="2200" dirty="0"/>
              <a:t>Privacy-Enhanced</a:t>
            </a:r>
          </a:p>
          <a:p>
            <a:pPr lvl="2"/>
            <a:r>
              <a:rPr lang="en-US" sz="2200" dirty="0"/>
              <a:t>Fairness with Harmful Bias Mitigation</a:t>
            </a:r>
            <a:endParaRPr lang="en-US" dirty="0"/>
          </a:p>
          <a:p>
            <a:endParaRPr lang="en-US" dirty="0"/>
          </a:p>
        </p:txBody>
      </p:sp>
    </p:spTree>
    <p:extLst>
      <p:ext uri="{BB962C8B-B14F-4D97-AF65-F5344CB8AC3E}">
        <p14:creationId xmlns:p14="http://schemas.microsoft.com/office/powerpoint/2010/main" val="1213133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p:txBody>
          <a:bodyPr/>
          <a:lstStyle/>
          <a:p>
            <a:r>
              <a:rPr lang="en-US" dirty="0"/>
              <a:t>Have generated a grab-bag of systems/suites to get started</a:t>
            </a:r>
          </a:p>
          <a:p>
            <a:pPr lvl="1"/>
            <a:r>
              <a:rPr lang="en-US" dirty="0"/>
              <a:t>OGC's DGGS</a:t>
            </a:r>
          </a:p>
          <a:p>
            <a:pPr lvl="1"/>
            <a:r>
              <a:rPr lang="en-US" dirty="0"/>
              <a:t>OGC's </a:t>
            </a:r>
            <a:r>
              <a:rPr lang="en-US" dirty="0" err="1"/>
              <a:t>GeoDataCube</a:t>
            </a:r>
            <a:endParaRPr lang="en-US" dirty="0"/>
          </a:p>
          <a:p>
            <a:pPr lvl="1"/>
            <a:r>
              <a:rPr lang="en-US" dirty="0"/>
              <a:t>OGC's Connected Systems</a:t>
            </a:r>
          </a:p>
          <a:p>
            <a:pPr lvl="1"/>
            <a:r>
              <a:rPr lang="en-US" dirty="0"/>
              <a:t>OGC's 3D Tiles</a:t>
            </a:r>
          </a:p>
          <a:p>
            <a:pPr lvl="1"/>
            <a:r>
              <a:rPr lang="en-US" dirty="0"/>
              <a:t>ESRI</a:t>
            </a:r>
          </a:p>
          <a:p>
            <a:pPr lvl="1"/>
            <a:r>
              <a:rPr lang="en-US" dirty="0"/>
              <a:t>QGIS</a:t>
            </a:r>
          </a:p>
          <a:p>
            <a:pPr lvl="1"/>
            <a:r>
              <a:rPr lang="en-US" dirty="0"/>
              <a:t>Cesium</a:t>
            </a:r>
          </a:p>
          <a:p>
            <a:pPr lvl="1"/>
            <a:r>
              <a:rPr lang="en-US" dirty="0"/>
              <a:t>Google Earth</a:t>
            </a:r>
          </a:p>
          <a:p>
            <a:pPr lvl="1"/>
            <a:r>
              <a:rPr lang="en-US" dirty="0"/>
              <a:t>Oculus</a:t>
            </a:r>
          </a:p>
          <a:p>
            <a:pPr lvl="1"/>
            <a:r>
              <a:rPr lang="en-US" dirty="0"/>
              <a:t>Apple Vision Pro</a:t>
            </a:r>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p:txBody>
          <a:bodyPr/>
          <a:lstStyle/>
          <a:p>
            <a:r>
              <a:rPr lang="en-US" sz="4400" dirty="0"/>
              <a:t>“</a:t>
            </a:r>
            <a:r>
              <a:rPr lang="en-US" dirty="0"/>
              <a:t>between suites of information systems”</a:t>
            </a:r>
          </a:p>
        </p:txBody>
      </p:sp>
      <p:sp>
        <p:nvSpPr>
          <p:cNvPr id="5" name="TextBox 4">
            <a:extLst>
              <a:ext uri="{FF2B5EF4-FFF2-40B4-BE49-F238E27FC236}">
                <a16:creationId xmlns:a16="http://schemas.microsoft.com/office/drawing/2014/main" id="{C9E09A95-7289-8244-8737-BC38F5652DF7}"/>
              </a:ext>
            </a:extLst>
          </p:cNvPr>
          <p:cNvSpPr txBox="1"/>
          <p:nvPr/>
        </p:nvSpPr>
        <p:spPr>
          <a:xfrm>
            <a:off x="422548" y="216944"/>
            <a:ext cx="6638997"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Approach &lt; Cast as a cost-benefit analysis &amp; decision</a:t>
            </a:r>
          </a:p>
        </p:txBody>
      </p:sp>
      <p:sp>
        <p:nvSpPr>
          <p:cNvPr id="4" name="Right Brace 3">
            <a:extLst>
              <a:ext uri="{FF2B5EF4-FFF2-40B4-BE49-F238E27FC236}">
                <a16:creationId xmlns:a16="http://schemas.microsoft.com/office/drawing/2014/main" id="{39823A55-0A49-6748-9BB2-28467CB0F49C}"/>
              </a:ext>
            </a:extLst>
          </p:cNvPr>
          <p:cNvSpPr/>
          <p:nvPr/>
        </p:nvSpPr>
        <p:spPr>
          <a:xfrm>
            <a:off x="5867400" y="2933700"/>
            <a:ext cx="685800" cy="1905000"/>
          </a:xfrm>
          <a:prstGeom prst="rightBrace">
            <a:avLst>
              <a:gd name="adj1" fmla="val 1726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E12C714F-7D01-AB47-9183-3D39A05720B9}"/>
              </a:ext>
            </a:extLst>
          </p:cNvPr>
          <p:cNvSpPr/>
          <p:nvPr/>
        </p:nvSpPr>
        <p:spPr>
          <a:xfrm>
            <a:off x="5867400" y="4844143"/>
            <a:ext cx="685800" cy="985157"/>
          </a:xfrm>
          <a:prstGeom prst="rightBrace">
            <a:avLst>
              <a:gd name="adj1" fmla="val 1726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848CCCFE-B8DF-6B44-BB42-838E97F62066}"/>
              </a:ext>
            </a:extLst>
          </p:cNvPr>
          <p:cNvSpPr/>
          <p:nvPr/>
        </p:nvSpPr>
        <p:spPr>
          <a:xfrm>
            <a:off x="5867400" y="5829300"/>
            <a:ext cx="685800" cy="985157"/>
          </a:xfrm>
          <a:prstGeom prst="rightBrace">
            <a:avLst>
              <a:gd name="adj1" fmla="val 1726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6776F8AD-52B8-9B46-98FA-C13F75CBB2D4}"/>
              </a:ext>
            </a:extLst>
          </p:cNvPr>
          <p:cNvSpPr/>
          <p:nvPr/>
        </p:nvSpPr>
        <p:spPr>
          <a:xfrm>
            <a:off x="5867400" y="6814457"/>
            <a:ext cx="685800" cy="985157"/>
          </a:xfrm>
          <a:prstGeom prst="rightBrace">
            <a:avLst>
              <a:gd name="adj1" fmla="val 17262"/>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33782EC-07F0-CC42-BD71-B0ABECC7F5AB}"/>
              </a:ext>
            </a:extLst>
          </p:cNvPr>
          <p:cNvSpPr txBox="1"/>
          <p:nvPr/>
        </p:nvSpPr>
        <p:spPr>
          <a:xfrm>
            <a:off x="6858000" y="3701534"/>
            <a:ext cx="2447850" cy="461665"/>
          </a:xfrm>
          <a:prstGeom prst="rect">
            <a:avLst/>
          </a:prstGeom>
          <a:noFill/>
        </p:spPr>
        <p:txBody>
          <a:bodyPr wrap="none" rtlCol="0">
            <a:spAutoFit/>
          </a:bodyPr>
          <a:lstStyle/>
          <a:p>
            <a:r>
              <a:rPr lang="en-US" sz="2400" dirty="0"/>
              <a:t>Existing Standards</a:t>
            </a:r>
          </a:p>
        </p:txBody>
      </p:sp>
      <p:sp>
        <p:nvSpPr>
          <p:cNvPr id="10" name="TextBox 9">
            <a:extLst>
              <a:ext uri="{FF2B5EF4-FFF2-40B4-BE49-F238E27FC236}">
                <a16:creationId xmlns:a16="http://schemas.microsoft.com/office/drawing/2014/main" id="{1D2CAEE8-DDED-AE48-A44E-3427B49D03A2}"/>
              </a:ext>
            </a:extLst>
          </p:cNvPr>
          <p:cNvSpPr txBox="1"/>
          <p:nvPr/>
        </p:nvSpPr>
        <p:spPr>
          <a:xfrm>
            <a:off x="6858000" y="5080624"/>
            <a:ext cx="2447850" cy="461665"/>
          </a:xfrm>
          <a:prstGeom prst="rect">
            <a:avLst/>
          </a:prstGeom>
          <a:noFill/>
        </p:spPr>
        <p:txBody>
          <a:bodyPr wrap="square" rtlCol="0">
            <a:spAutoFit/>
          </a:bodyPr>
          <a:lstStyle/>
          <a:p>
            <a:r>
              <a:rPr lang="en-US" sz="2400" dirty="0"/>
              <a:t>GIS Systems</a:t>
            </a:r>
          </a:p>
        </p:txBody>
      </p:sp>
      <p:sp>
        <p:nvSpPr>
          <p:cNvPr id="11" name="TextBox 10">
            <a:extLst>
              <a:ext uri="{FF2B5EF4-FFF2-40B4-BE49-F238E27FC236}">
                <a16:creationId xmlns:a16="http://schemas.microsoft.com/office/drawing/2014/main" id="{76746F1A-4AD5-3A41-ACD5-050A1386C41C}"/>
              </a:ext>
            </a:extLst>
          </p:cNvPr>
          <p:cNvSpPr txBox="1"/>
          <p:nvPr/>
        </p:nvSpPr>
        <p:spPr>
          <a:xfrm>
            <a:off x="6858000" y="6091045"/>
            <a:ext cx="4191000" cy="461665"/>
          </a:xfrm>
          <a:prstGeom prst="rect">
            <a:avLst/>
          </a:prstGeom>
          <a:noFill/>
        </p:spPr>
        <p:txBody>
          <a:bodyPr wrap="square" rtlCol="0">
            <a:spAutoFit/>
          </a:bodyPr>
          <a:lstStyle/>
          <a:p>
            <a:r>
              <a:rPr lang="en-US" sz="2400" dirty="0"/>
              <a:t>Realtime </a:t>
            </a:r>
            <a:r>
              <a:rPr lang="en-US" sz="2400" dirty="0" err="1"/>
              <a:t>GeoVis</a:t>
            </a:r>
            <a:r>
              <a:rPr lang="en-US" sz="2400" dirty="0"/>
              <a:t> Environments</a:t>
            </a:r>
          </a:p>
        </p:txBody>
      </p:sp>
      <p:sp>
        <p:nvSpPr>
          <p:cNvPr id="12" name="TextBox 11">
            <a:extLst>
              <a:ext uri="{FF2B5EF4-FFF2-40B4-BE49-F238E27FC236}">
                <a16:creationId xmlns:a16="http://schemas.microsoft.com/office/drawing/2014/main" id="{228F297F-C70F-AB48-B0C2-AEE42D55602E}"/>
              </a:ext>
            </a:extLst>
          </p:cNvPr>
          <p:cNvSpPr txBox="1"/>
          <p:nvPr/>
        </p:nvSpPr>
        <p:spPr>
          <a:xfrm>
            <a:off x="6858000" y="7101466"/>
            <a:ext cx="4191000" cy="461665"/>
          </a:xfrm>
          <a:prstGeom prst="rect">
            <a:avLst/>
          </a:prstGeom>
          <a:noFill/>
        </p:spPr>
        <p:txBody>
          <a:bodyPr wrap="square" rtlCol="0">
            <a:spAutoFit/>
          </a:bodyPr>
          <a:lstStyle/>
          <a:p>
            <a:r>
              <a:rPr lang="en-US" sz="2400" dirty="0"/>
              <a:t>Augmented Reality Applications</a:t>
            </a:r>
          </a:p>
        </p:txBody>
      </p:sp>
    </p:spTree>
    <p:extLst>
      <p:ext uri="{BB962C8B-B14F-4D97-AF65-F5344CB8AC3E}">
        <p14:creationId xmlns:p14="http://schemas.microsoft.com/office/powerpoint/2010/main" val="1990578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F0686-2276-324D-A140-E162292EEFE9}"/>
              </a:ext>
            </a:extLst>
          </p:cNvPr>
          <p:cNvSpPr>
            <a:spLocks noGrp="1"/>
          </p:cNvSpPr>
          <p:nvPr>
            <p:ph type="title"/>
          </p:nvPr>
        </p:nvSpPr>
        <p:spPr/>
        <p:txBody>
          <a:bodyPr/>
          <a:lstStyle/>
          <a:p>
            <a:r>
              <a:rPr lang="en-US" dirty="0"/>
              <a:t>The initial prompt…</a:t>
            </a:r>
          </a:p>
        </p:txBody>
      </p:sp>
      <p:pic>
        <p:nvPicPr>
          <p:cNvPr id="5" name="Picture 4">
            <a:extLst>
              <a:ext uri="{FF2B5EF4-FFF2-40B4-BE49-F238E27FC236}">
                <a16:creationId xmlns:a16="http://schemas.microsoft.com/office/drawing/2014/main" id="{5BF29FFE-50DE-2F43-8E0C-C2C413AE09B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19800" y="2628900"/>
            <a:ext cx="11699575" cy="5715000"/>
          </a:xfrm>
          <a:prstGeom prst="rect">
            <a:avLst/>
          </a:prstGeom>
        </p:spPr>
      </p:pic>
      <p:sp>
        <p:nvSpPr>
          <p:cNvPr id="2" name="Text Placeholder 1">
            <a:extLst>
              <a:ext uri="{FF2B5EF4-FFF2-40B4-BE49-F238E27FC236}">
                <a16:creationId xmlns:a16="http://schemas.microsoft.com/office/drawing/2014/main" id="{31D922B9-C322-4144-8E72-62FAE71C5821}"/>
              </a:ext>
            </a:extLst>
          </p:cNvPr>
          <p:cNvSpPr>
            <a:spLocks noGrp="1"/>
          </p:cNvSpPr>
          <p:nvPr>
            <p:ph type="body" idx="16"/>
          </p:nvPr>
        </p:nvSpPr>
        <p:spPr>
          <a:xfrm>
            <a:off x="838200" y="2322444"/>
            <a:ext cx="5410200" cy="6853503"/>
          </a:xfrm>
        </p:spPr>
        <p:txBody>
          <a:bodyPr/>
          <a:lstStyle/>
          <a:p>
            <a:r>
              <a:rPr lang="en-US" dirty="0" err="1"/>
              <a:t>OpenAI’s</a:t>
            </a:r>
            <a:r>
              <a:rPr lang="en-US" dirty="0"/>
              <a:t> ChatGPT5</a:t>
            </a:r>
          </a:p>
          <a:p>
            <a:endParaRPr lang="en-US" dirty="0"/>
          </a:p>
          <a:p>
            <a:pPr lvl="1"/>
            <a:r>
              <a:rPr lang="en-US" dirty="0"/>
              <a:t>Ignore the obsequious intro</a:t>
            </a:r>
          </a:p>
          <a:p>
            <a:pPr lvl="1"/>
            <a:r>
              <a:rPr lang="en-US" dirty="0"/>
              <a:t>Happily the references in the prompt to “standardizing” and “poses” seem  to </a:t>
            </a:r>
            <a:r>
              <a:rPr lang="en-US" dirty="0" err="1"/>
              <a:t>ave</a:t>
            </a:r>
            <a:r>
              <a:rPr lang="en-US" dirty="0"/>
              <a:t> got it to bring </a:t>
            </a:r>
            <a:r>
              <a:rPr lang="en-US" dirty="0" err="1"/>
              <a:t>GeoPose</a:t>
            </a:r>
            <a:r>
              <a:rPr lang="en-US" dirty="0"/>
              <a:t> into its considerations</a:t>
            </a:r>
          </a:p>
        </p:txBody>
      </p:sp>
    </p:spTree>
    <p:extLst>
      <p:ext uri="{BB962C8B-B14F-4D97-AF65-F5344CB8AC3E}">
        <p14:creationId xmlns:p14="http://schemas.microsoft.com/office/powerpoint/2010/main" val="2445874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D922B9-C322-4144-8E72-62FAE71C5821}"/>
              </a:ext>
            </a:extLst>
          </p:cNvPr>
          <p:cNvSpPr>
            <a:spLocks noGrp="1"/>
          </p:cNvSpPr>
          <p:nvPr>
            <p:ph type="body" idx="16"/>
          </p:nvPr>
        </p:nvSpPr>
        <p:spPr>
          <a:xfrm>
            <a:off x="838200" y="2322444"/>
            <a:ext cx="5867400" cy="6853503"/>
          </a:xfrm>
        </p:spPr>
        <p:txBody>
          <a:bodyPr/>
          <a:lstStyle/>
          <a:p>
            <a:r>
              <a:rPr lang="en-US" dirty="0"/>
              <a:t>Somewhat gratifying that the ”naturally occurring” systems for pose line up pretty well with the “grab-bag” proposed earlier.</a:t>
            </a:r>
          </a:p>
        </p:txBody>
      </p:sp>
      <p:sp>
        <p:nvSpPr>
          <p:cNvPr id="3" name="Title 2">
            <a:extLst>
              <a:ext uri="{FF2B5EF4-FFF2-40B4-BE49-F238E27FC236}">
                <a16:creationId xmlns:a16="http://schemas.microsoft.com/office/drawing/2014/main" id="{C79F0686-2276-324D-A140-E162292EEFE9}"/>
              </a:ext>
            </a:extLst>
          </p:cNvPr>
          <p:cNvSpPr>
            <a:spLocks noGrp="1"/>
          </p:cNvSpPr>
          <p:nvPr>
            <p:ph type="title"/>
          </p:nvPr>
        </p:nvSpPr>
        <p:spPr/>
        <p:txBody>
          <a:bodyPr/>
          <a:lstStyle/>
          <a:p>
            <a:r>
              <a:rPr lang="en-US" dirty="0"/>
              <a:t>Chat response.  Header…</a:t>
            </a:r>
          </a:p>
        </p:txBody>
      </p:sp>
      <p:pic>
        <p:nvPicPr>
          <p:cNvPr id="10" name="Picture 9">
            <a:extLst>
              <a:ext uri="{FF2B5EF4-FFF2-40B4-BE49-F238E27FC236}">
                <a16:creationId xmlns:a16="http://schemas.microsoft.com/office/drawing/2014/main" id="{1EDEF6B3-8E13-C149-AC41-E320D28B433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24600" y="2295230"/>
            <a:ext cx="11582400" cy="7579457"/>
          </a:xfrm>
          <a:prstGeom prst="rect">
            <a:avLst/>
          </a:prstGeom>
        </p:spPr>
      </p:pic>
    </p:spTree>
    <p:extLst>
      <p:ext uri="{BB962C8B-B14F-4D97-AF65-F5344CB8AC3E}">
        <p14:creationId xmlns:p14="http://schemas.microsoft.com/office/powerpoint/2010/main" val="3702265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D922B9-C322-4144-8E72-62FAE71C5821}"/>
              </a:ext>
            </a:extLst>
          </p:cNvPr>
          <p:cNvSpPr>
            <a:spLocks noGrp="1"/>
          </p:cNvSpPr>
          <p:nvPr>
            <p:ph type="body" idx="16"/>
          </p:nvPr>
        </p:nvSpPr>
        <p:spPr>
          <a:xfrm>
            <a:off x="838200" y="2322444"/>
            <a:ext cx="5943600" cy="6853503"/>
          </a:xfrm>
        </p:spPr>
        <p:txBody>
          <a:bodyPr/>
          <a:lstStyle/>
          <a:p>
            <a:r>
              <a:rPr lang="en-US" dirty="0"/>
              <a:t>The idea (here) is that we organize the analysis of costs and benefits into a set of analyzable categories</a:t>
            </a:r>
          </a:p>
          <a:p>
            <a:r>
              <a:rPr lang="en-US" dirty="0"/>
              <a:t>Quantifiable so that we can aggregate, average over them, etc.</a:t>
            </a:r>
          </a:p>
          <a:p>
            <a:r>
              <a:rPr lang="en-US" dirty="0"/>
              <a:t>Generated by ChatGPT5 – seem like a useful starting point</a:t>
            </a:r>
          </a:p>
          <a:p>
            <a:r>
              <a:rPr lang="en-US" dirty="0"/>
              <a:t>But might like to reduce from eight to just a couple if possible , e.g.,</a:t>
            </a:r>
          </a:p>
          <a:p>
            <a:pPr lvl="1"/>
            <a:r>
              <a:rPr lang="en-US" sz="2400" dirty="0"/>
              <a:t>Lifecycle development affordances (increase skilled labor pool)</a:t>
            </a:r>
          </a:p>
          <a:p>
            <a:pPr lvl="1"/>
            <a:r>
              <a:rPr lang="en-US" sz="2400" dirty="0"/>
              <a:t>Immediacy of results at runtime</a:t>
            </a:r>
          </a:p>
          <a:p>
            <a:pPr lvl="1"/>
            <a:r>
              <a:rPr lang="en-US" sz="2400" dirty="0"/>
              <a:t>Representational fidelity</a:t>
            </a:r>
          </a:p>
          <a:p>
            <a:pPr lvl="1"/>
            <a:r>
              <a:rPr lang="en-US" sz="2400" dirty="0"/>
              <a:t>Network effects of integrated apps</a:t>
            </a:r>
          </a:p>
        </p:txBody>
      </p:sp>
      <p:sp>
        <p:nvSpPr>
          <p:cNvPr id="3" name="Title 2">
            <a:extLst>
              <a:ext uri="{FF2B5EF4-FFF2-40B4-BE49-F238E27FC236}">
                <a16:creationId xmlns:a16="http://schemas.microsoft.com/office/drawing/2014/main" id="{C79F0686-2276-324D-A140-E162292EEFE9}"/>
              </a:ext>
            </a:extLst>
          </p:cNvPr>
          <p:cNvSpPr>
            <a:spLocks noGrp="1"/>
          </p:cNvSpPr>
          <p:nvPr>
            <p:ph type="title"/>
          </p:nvPr>
        </p:nvSpPr>
        <p:spPr>
          <a:xfrm>
            <a:off x="863080" y="555036"/>
            <a:ext cx="16573356" cy="916056"/>
          </a:xfrm>
        </p:spPr>
        <p:txBody>
          <a:bodyPr/>
          <a:lstStyle/>
          <a:p>
            <a:r>
              <a:rPr lang="en-US" dirty="0"/>
              <a:t>Benefits?</a:t>
            </a:r>
          </a:p>
        </p:txBody>
      </p:sp>
      <p:grpSp>
        <p:nvGrpSpPr>
          <p:cNvPr id="4" name="Group 3">
            <a:extLst>
              <a:ext uri="{FF2B5EF4-FFF2-40B4-BE49-F238E27FC236}">
                <a16:creationId xmlns:a16="http://schemas.microsoft.com/office/drawing/2014/main" id="{551E8B39-7C91-334A-9055-5EE440417635}"/>
              </a:ext>
            </a:extLst>
          </p:cNvPr>
          <p:cNvGrpSpPr/>
          <p:nvPr/>
        </p:nvGrpSpPr>
        <p:grpSpPr>
          <a:xfrm>
            <a:off x="6781800" y="419100"/>
            <a:ext cx="10515600" cy="9753600"/>
            <a:chOff x="4648200" y="807357"/>
            <a:chExt cx="9422428" cy="8679543"/>
          </a:xfrm>
        </p:grpSpPr>
        <p:pic>
          <p:nvPicPr>
            <p:cNvPr id="10" name="Picture 9">
              <a:extLst>
                <a:ext uri="{FF2B5EF4-FFF2-40B4-BE49-F238E27FC236}">
                  <a16:creationId xmlns:a16="http://schemas.microsoft.com/office/drawing/2014/main" id="{33F19283-2DDC-A94F-99F3-211F903F774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648200" y="807357"/>
              <a:ext cx="9422428" cy="1953275"/>
            </a:xfrm>
            <a:prstGeom prst="rect">
              <a:avLst/>
            </a:prstGeom>
          </p:spPr>
        </p:pic>
        <p:pic>
          <p:nvPicPr>
            <p:cNvPr id="12" name="Picture 11">
              <a:extLst>
                <a:ext uri="{FF2B5EF4-FFF2-40B4-BE49-F238E27FC236}">
                  <a16:creationId xmlns:a16="http://schemas.microsoft.com/office/drawing/2014/main" id="{0B696E7F-209A-DE4B-9D9F-4F8F42A6C9F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48200" y="2476500"/>
              <a:ext cx="9422428" cy="7010400"/>
            </a:xfrm>
            <a:prstGeom prst="rect">
              <a:avLst/>
            </a:prstGeom>
          </p:spPr>
        </p:pic>
      </p:grpSp>
    </p:spTree>
    <p:extLst>
      <p:ext uri="{BB962C8B-B14F-4D97-AF65-F5344CB8AC3E}">
        <p14:creationId xmlns:p14="http://schemas.microsoft.com/office/powerpoint/2010/main" val="174620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F0686-2276-324D-A140-E162292EEFE9}"/>
              </a:ext>
            </a:extLst>
          </p:cNvPr>
          <p:cNvSpPr>
            <a:spLocks noGrp="1"/>
          </p:cNvSpPr>
          <p:nvPr>
            <p:ph type="title"/>
          </p:nvPr>
        </p:nvSpPr>
        <p:spPr/>
        <p:txBody>
          <a:bodyPr/>
          <a:lstStyle/>
          <a:p>
            <a:r>
              <a:rPr lang="en-US" dirty="0"/>
              <a:t>Costs?</a:t>
            </a:r>
          </a:p>
        </p:txBody>
      </p:sp>
      <p:grpSp>
        <p:nvGrpSpPr>
          <p:cNvPr id="4" name="Group 3">
            <a:extLst>
              <a:ext uri="{FF2B5EF4-FFF2-40B4-BE49-F238E27FC236}">
                <a16:creationId xmlns:a16="http://schemas.microsoft.com/office/drawing/2014/main" id="{CC464797-DFD0-2745-B28F-5F346AFBEFBA}"/>
              </a:ext>
            </a:extLst>
          </p:cNvPr>
          <p:cNvGrpSpPr/>
          <p:nvPr/>
        </p:nvGrpSpPr>
        <p:grpSpPr>
          <a:xfrm>
            <a:off x="6705600" y="1485900"/>
            <a:ext cx="10668000" cy="7467600"/>
            <a:chOff x="3352800" y="800100"/>
            <a:chExt cx="8225971" cy="5869907"/>
          </a:xfrm>
        </p:grpSpPr>
        <p:pic>
          <p:nvPicPr>
            <p:cNvPr id="11" name="Picture 10">
              <a:extLst>
                <a:ext uri="{FF2B5EF4-FFF2-40B4-BE49-F238E27FC236}">
                  <a16:creationId xmlns:a16="http://schemas.microsoft.com/office/drawing/2014/main" id="{695E82E1-A8B2-664B-B9C2-AF743D76AA5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52800" y="800100"/>
              <a:ext cx="8204200" cy="4419600"/>
            </a:xfrm>
            <a:prstGeom prst="rect">
              <a:avLst/>
            </a:prstGeom>
          </p:spPr>
        </p:pic>
        <p:pic>
          <p:nvPicPr>
            <p:cNvPr id="10" name="Picture 9">
              <a:extLst>
                <a:ext uri="{FF2B5EF4-FFF2-40B4-BE49-F238E27FC236}">
                  <a16:creationId xmlns:a16="http://schemas.microsoft.com/office/drawing/2014/main" id="{BF16B005-AC87-3043-985C-CC72817419F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74571" y="5236029"/>
              <a:ext cx="8204200" cy="1433978"/>
            </a:xfrm>
            <a:prstGeom prst="rect">
              <a:avLst/>
            </a:prstGeom>
          </p:spPr>
        </p:pic>
      </p:grpSp>
      <p:sp>
        <p:nvSpPr>
          <p:cNvPr id="2" name="Text Placeholder 1">
            <a:extLst>
              <a:ext uri="{FF2B5EF4-FFF2-40B4-BE49-F238E27FC236}">
                <a16:creationId xmlns:a16="http://schemas.microsoft.com/office/drawing/2014/main" id="{31D922B9-C322-4144-8E72-62FAE71C5821}"/>
              </a:ext>
            </a:extLst>
          </p:cNvPr>
          <p:cNvSpPr>
            <a:spLocks noGrp="1"/>
          </p:cNvSpPr>
          <p:nvPr>
            <p:ph type="body" idx="16"/>
          </p:nvPr>
        </p:nvSpPr>
        <p:spPr>
          <a:xfrm>
            <a:off x="838200" y="2322444"/>
            <a:ext cx="6172200" cy="6853503"/>
          </a:xfrm>
        </p:spPr>
        <p:txBody>
          <a:bodyPr/>
          <a:lstStyle/>
          <a:p>
            <a:r>
              <a:rPr lang="en-US" dirty="0"/>
              <a:t>Quantifiable, even if only in principle, and in practice have to make SWAGs at levels of cost (and benefit)</a:t>
            </a:r>
          </a:p>
          <a:p>
            <a:r>
              <a:rPr lang="en-US" dirty="0"/>
              <a:t>Again - a useful starting point, and especially good for checking if have a sufficiently comprehensive model</a:t>
            </a:r>
          </a:p>
          <a:p>
            <a:r>
              <a:rPr lang="en-US" dirty="0"/>
              <a:t>But would like to reduce to some smaller number for costs as well, e.g.,</a:t>
            </a:r>
          </a:p>
          <a:p>
            <a:pPr lvl="1"/>
            <a:r>
              <a:rPr lang="en-US" sz="2400" dirty="0"/>
              <a:t>Lifecycle development costs</a:t>
            </a:r>
          </a:p>
          <a:p>
            <a:pPr lvl="1"/>
            <a:r>
              <a:rPr lang="en-US" sz="2400" dirty="0"/>
              <a:t>Runtime latency impacts</a:t>
            </a:r>
          </a:p>
          <a:p>
            <a:pPr lvl="1"/>
            <a:r>
              <a:rPr lang="en-US" sz="2400" dirty="0"/>
              <a:t>Representation mapping impacts (e.g., 2D-3D)</a:t>
            </a:r>
          </a:p>
          <a:p>
            <a:pPr lvl="1"/>
            <a:r>
              <a:rPr lang="en-US" sz="2400" dirty="0"/>
              <a:t>Computational impact of Network effects</a:t>
            </a:r>
          </a:p>
        </p:txBody>
      </p:sp>
    </p:spTree>
    <p:extLst>
      <p:ext uri="{BB962C8B-B14F-4D97-AF65-F5344CB8AC3E}">
        <p14:creationId xmlns:p14="http://schemas.microsoft.com/office/powerpoint/2010/main" val="2721842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9F0686-2276-324D-A140-E162292EEFE9}"/>
              </a:ext>
            </a:extLst>
          </p:cNvPr>
          <p:cNvSpPr>
            <a:spLocks noGrp="1"/>
          </p:cNvSpPr>
          <p:nvPr>
            <p:ph type="title"/>
          </p:nvPr>
        </p:nvSpPr>
        <p:spPr/>
        <p:txBody>
          <a:bodyPr/>
          <a:lstStyle/>
          <a:p>
            <a:r>
              <a:rPr lang="en-US" dirty="0"/>
              <a:t>Measurable Attributes?</a:t>
            </a:r>
          </a:p>
        </p:txBody>
      </p:sp>
      <p:pic>
        <p:nvPicPr>
          <p:cNvPr id="9" name="Picture 8">
            <a:extLst>
              <a:ext uri="{FF2B5EF4-FFF2-40B4-BE49-F238E27FC236}">
                <a16:creationId xmlns:a16="http://schemas.microsoft.com/office/drawing/2014/main" id="{7C146AC7-B0ED-1640-99BA-6E57A6DF88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34200" y="876299"/>
            <a:ext cx="10287000" cy="8672086"/>
          </a:xfrm>
          <a:prstGeom prst="rect">
            <a:avLst/>
          </a:prstGeom>
        </p:spPr>
      </p:pic>
      <p:sp>
        <p:nvSpPr>
          <p:cNvPr id="2" name="Text Placeholder 1">
            <a:extLst>
              <a:ext uri="{FF2B5EF4-FFF2-40B4-BE49-F238E27FC236}">
                <a16:creationId xmlns:a16="http://schemas.microsoft.com/office/drawing/2014/main" id="{31D922B9-C322-4144-8E72-62FAE71C5821}"/>
              </a:ext>
            </a:extLst>
          </p:cNvPr>
          <p:cNvSpPr>
            <a:spLocks noGrp="1"/>
          </p:cNvSpPr>
          <p:nvPr>
            <p:ph type="body" idx="16"/>
          </p:nvPr>
        </p:nvSpPr>
        <p:spPr>
          <a:xfrm>
            <a:off x="838200" y="2322444"/>
            <a:ext cx="6324600" cy="6853503"/>
          </a:xfrm>
        </p:spPr>
        <p:txBody>
          <a:bodyPr/>
          <a:lstStyle/>
          <a:p>
            <a:r>
              <a:rPr lang="en-US" dirty="0"/>
              <a:t>Actionable performance indicators</a:t>
            </a:r>
          </a:p>
          <a:p>
            <a:r>
              <a:rPr lang="en-US" dirty="0"/>
              <a:t>… but need to be reconciled to the Quantifiable Attributes of the previous charts </a:t>
            </a:r>
          </a:p>
        </p:txBody>
      </p:sp>
    </p:spTree>
    <p:extLst>
      <p:ext uri="{BB962C8B-B14F-4D97-AF65-F5344CB8AC3E}">
        <p14:creationId xmlns:p14="http://schemas.microsoft.com/office/powerpoint/2010/main" val="673183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4230031" cy="3301612"/>
          </a:xfrm>
        </p:spPr>
        <p:txBody>
          <a:bodyPr/>
          <a:lstStyle/>
          <a:p>
            <a:r>
              <a:rPr lang="en-US" sz="9600" dirty="0"/>
              <a:t>Progress &lt; Heatmap of risk/reward landscape</a:t>
            </a:r>
            <a:br>
              <a:rPr lang="en-US" sz="9600" dirty="0"/>
            </a:br>
            <a:br>
              <a:rPr lang="en-US" sz="9600" dirty="0"/>
            </a:br>
            <a:br>
              <a:rPr lang="en-US" sz="8000" dirty="0"/>
            </a:br>
            <a:r>
              <a:rPr lang="en-US" dirty="0"/>
              <a:t>.</a:t>
            </a:r>
          </a:p>
        </p:txBody>
      </p:sp>
    </p:spTree>
    <p:extLst>
      <p:ext uri="{BB962C8B-B14F-4D97-AF65-F5344CB8AC3E}">
        <p14:creationId xmlns:p14="http://schemas.microsoft.com/office/powerpoint/2010/main" val="165837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2E6EE-AB1C-1644-A095-893ADFCAD7A7}"/>
              </a:ext>
            </a:extLst>
          </p:cNvPr>
          <p:cNvSpPr>
            <a:spLocks noGrp="1"/>
          </p:cNvSpPr>
          <p:nvPr>
            <p:ph type="body" idx="16"/>
          </p:nvPr>
        </p:nvSpPr>
        <p:spPr>
          <a:xfrm>
            <a:off x="838200" y="6057899"/>
            <a:ext cx="17068800" cy="3118047"/>
          </a:xfrm>
        </p:spPr>
        <p:txBody>
          <a:bodyPr/>
          <a:lstStyle/>
          <a:p>
            <a:pPr marL="0" indent="0">
              <a:buNone/>
            </a:pPr>
            <a:r>
              <a:rPr lang="en-US" dirty="0"/>
              <a:t>(Putting words in peoples mouths in the hopes that they take the trouble to spit them out, i.e., they engage)</a:t>
            </a:r>
          </a:p>
        </p:txBody>
      </p:sp>
      <p:sp>
        <p:nvSpPr>
          <p:cNvPr id="3" name="Title 2">
            <a:extLst>
              <a:ext uri="{FF2B5EF4-FFF2-40B4-BE49-F238E27FC236}">
                <a16:creationId xmlns:a16="http://schemas.microsoft.com/office/drawing/2014/main" id="{E465FDC1-1D03-0845-947B-76D4D4235AB8}"/>
              </a:ext>
            </a:extLst>
          </p:cNvPr>
          <p:cNvSpPr>
            <a:spLocks noGrp="1"/>
          </p:cNvSpPr>
          <p:nvPr>
            <p:ph type="title"/>
          </p:nvPr>
        </p:nvSpPr>
        <p:spPr/>
        <p:txBody>
          <a:bodyPr/>
          <a:lstStyle/>
          <a:p>
            <a:r>
              <a:rPr lang="en-US" dirty="0"/>
              <a:t>Estimated Scores for selected systems</a:t>
            </a:r>
          </a:p>
        </p:txBody>
      </p:sp>
      <p:pic>
        <p:nvPicPr>
          <p:cNvPr id="5" name="Picture 4">
            <a:extLst>
              <a:ext uri="{FF2B5EF4-FFF2-40B4-BE49-F238E27FC236}">
                <a16:creationId xmlns:a16="http://schemas.microsoft.com/office/drawing/2014/main" id="{3FEF1B2E-030C-F74B-A8DF-CEF59D5367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90700"/>
            <a:ext cx="16775232" cy="4114800"/>
          </a:xfrm>
          <a:prstGeom prst="rect">
            <a:avLst/>
          </a:prstGeom>
        </p:spPr>
      </p:pic>
    </p:spTree>
    <p:extLst>
      <p:ext uri="{BB962C8B-B14F-4D97-AF65-F5344CB8AC3E}">
        <p14:creationId xmlns:p14="http://schemas.microsoft.com/office/powerpoint/2010/main" val="942427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p:txBody>
          <a:bodyPr/>
          <a:lstStyle/>
          <a:p>
            <a:r>
              <a:rPr lang="en-US" sz="4400" dirty="0"/>
              <a:t>Cool Idea:  </a:t>
            </a:r>
            <a:r>
              <a:rPr lang="en-US" sz="4400" dirty="0" err="1"/>
              <a:t>ChatGPT</a:t>
            </a:r>
            <a:r>
              <a:rPr lang="en-US" sz="4400" dirty="0"/>
              <a:t> Risk/Benefit Heat Map </a:t>
            </a:r>
            <a:br>
              <a:rPr lang="en-US" sz="4400" dirty="0"/>
            </a:br>
            <a:r>
              <a:rPr lang="en-US" sz="4400" dirty="0"/>
              <a:t>(with margins = payoff for adding app to fully integrated ecosystem)</a:t>
            </a:r>
            <a:endParaRPr lang="en-US" dirty="0"/>
          </a:p>
        </p:txBody>
      </p:sp>
      <p:sp>
        <p:nvSpPr>
          <p:cNvPr id="5" name="TextBox 4">
            <a:extLst>
              <a:ext uri="{FF2B5EF4-FFF2-40B4-BE49-F238E27FC236}">
                <a16:creationId xmlns:a16="http://schemas.microsoft.com/office/drawing/2014/main" id="{C9E09A95-7289-8244-8737-BC38F5652DF7}"/>
              </a:ext>
            </a:extLst>
          </p:cNvPr>
          <p:cNvSpPr txBox="1"/>
          <p:nvPr/>
        </p:nvSpPr>
        <p:spPr>
          <a:xfrm>
            <a:off x="422548" y="216944"/>
            <a:ext cx="5738366"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Progress &lt; Heatmap of risk/reward landscape</a:t>
            </a:r>
          </a:p>
        </p:txBody>
      </p:sp>
      <p:pic>
        <p:nvPicPr>
          <p:cNvPr id="6" name="Content Placeholder 7">
            <a:extLst>
              <a:ext uri="{FF2B5EF4-FFF2-40B4-BE49-F238E27FC236}">
                <a16:creationId xmlns:a16="http://schemas.microsoft.com/office/drawing/2014/main" id="{5DD64C46-5AFA-6143-A81C-010332FE9DF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43350" y="1706880"/>
            <a:ext cx="9739313" cy="7791450"/>
          </a:xfrm>
          <a:prstGeom prst="rect">
            <a:avLst/>
          </a:prstGeom>
        </p:spPr>
      </p:pic>
    </p:spTree>
    <p:extLst>
      <p:ext uri="{BB962C8B-B14F-4D97-AF65-F5344CB8AC3E}">
        <p14:creationId xmlns:p14="http://schemas.microsoft.com/office/powerpoint/2010/main" val="55269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FC54165-2C68-8848-8B61-880546D09C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82" y="1693034"/>
            <a:ext cx="18288000" cy="4776576"/>
          </a:xfrm>
          <a:prstGeom prst="rect">
            <a:avLst/>
          </a:prstGeom>
        </p:spPr>
      </p:pic>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a:xfrm>
            <a:off x="890789" y="6672362"/>
            <a:ext cx="16598236" cy="3041847"/>
          </a:xfrm>
        </p:spPr>
        <p:txBody>
          <a:bodyPr/>
          <a:lstStyle/>
          <a:p>
            <a:pPr indent="0">
              <a:buNone/>
            </a:pPr>
            <a:endParaRPr lang="en-US" sz="2400" dirty="0"/>
          </a:p>
          <a:p>
            <a:pPr indent="0">
              <a:buNone/>
            </a:pPr>
            <a:endParaRPr lang="en-US" sz="2400" dirty="0"/>
          </a:p>
          <a:p>
            <a:pPr indent="0">
              <a:buNone/>
            </a:pPr>
            <a:r>
              <a:rPr lang="en-US" sz="2800" dirty="0"/>
              <a:t>	Knowing the world means </a:t>
            </a:r>
          </a:p>
          <a:p>
            <a:pPr lvl="2"/>
            <a:r>
              <a:rPr lang="en-US" sz="2400" dirty="0"/>
              <a:t>Understanding as precisely as possible</a:t>
            </a:r>
          </a:p>
          <a:p>
            <a:pPr lvl="2"/>
            <a:r>
              <a:rPr lang="en-US" sz="2400" dirty="0"/>
              <a:t>What is Where</a:t>
            </a:r>
            <a:endParaRPr lang="en-US" sz="2400" i="1" dirty="0"/>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p:txBody>
          <a:bodyPr/>
          <a:lstStyle/>
          <a:p>
            <a:r>
              <a:rPr lang="en-US" sz="4400" dirty="0"/>
              <a:t>NGA Interest in </a:t>
            </a:r>
            <a:r>
              <a:rPr lang="en-US" sz="4400" dirty="0" err="1"/>
              <a:t>GeoPose</a:t>
            </a:r>
            <a:r>
              <a:rPr lang="en-US" sz="4400" dirty="0"/>
              <a:t> (in general)</a:t>
            </a:r>
            <a:endParaRPr lang="en-US" dirty="0"/>
          </a:p>
        </p:txBody>
      </p:sp>
      <p:sp>
        <p:nvSpPr>
          <p:cNvPr id="5" name="TextBox 4">
            <a:extLst>
              <a:ext uri="{FF2B5EF4-FFF2-40B4-BE49-F238E27FC236}">
                <a16:creationId xmlns:a16="http://schemas.microsoft.com/office/drawing/2014/main" id="{C9E09A95-7289-8244-8737-BC38F5652DF7}"/>
              </a:ext>
            </a:extLst>
          </p:cNvPr>
          <p:cNvSpPr txBox="1"/>
          <p:nvPr/>
        </p:nvSpPr>
        <p:spPr>
          <a:xfrm>
            <a:off x="422548" y="216944"/>
            <a:ext cx="9742539"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Goal &lt; propose a Standard way to express uncertainty/confidence in </a:t>
            </a:r>
            <a:r>
              <a:rPr lang="en-US" sz="2400" dirty="0" err="1"/>
              <a:t>GeoPose</a:t>
            </a:r>
            <a:endParaRPr lang="en-US" sz="2400" dirty="0"/>
          </a:p>
        </p:txBody>
      </p:sp>
      <p:pic>
        <p:nvPicPr>
          <p:cNvPr id="19" name="Picture 18">
            <a:extLst>
              <a:ext uri="{FF2B5EF4-FFF2-40B4-BE49-F238E27FC236}">
                <a16:creationId xmlns:a16="http://schemas.microsoft.com/office/drawing/2014/main" id="{4E44717B-E255-8D42-89B0-1A80D32BE7B6}"/>
              </a:ext>
            </a:extLst>
          </p:cNvPr>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46718" y="7711177"/>
            <a:ext cx="1888368" cy="1928123"/>
          </a:xfrm>
          <a:prstGeom prst="rect">
            <a:avLst/>
          </a:prstGeom>
        </p:spPr>
      </p:pic>
      <p:sp>
        <p:nvSpPr>
          <p:cNvPr id="10" name="Text Placeholder 1">
            <a:extLst>
              <a:ext uri="{FF2B5EF4-FFF2-40B4-BE49-F238E27FC236}">
                <a16:creationId xmlns:a16="http://schemas.microsoft.com/office/drawing/2014/main" id="{C2B8141F-04AC-2745-B7AB-AD94CA84B63F}"/>
              </a:ext>
            </a:extLst>
          </p:cNvPr>
          <p:cNvSpPr txBox="1">
            <a:spLocks/>
          </p:cNvSpPr>
          <p:nvPr/>
        </p:nvSpPr>
        <p:spPr>
          <a:xfrm>
            <a:off x="-62836" y="4684123"/>
            <a:ext cx="16598236" cy="1563545"/>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anose="020B0604020202020204" pitchFamily="34" charset="0"/>
              <a:buChar char="•"/>
              <a:defRPr sz="3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001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3716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4pPr>
            <a:lvl5pPr marL="18288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indent="0">
              <a:buFont typeface="Arial" panose="020B0604020202020204" pitchFamily="34" charset="0"/>
              <a:buNone/>
            </a:pPr>
            <a:r>
              <a:rPr lang="en-US" sz="3600" dirty="0">
                <a:solidFill>
                  <a:schemeClr val="bg1"/>
                </a:solidFill>
              </a:rPr>
              <a:t>NGA’s Mission:  </a:t>
            </a:r>
          </a:p>
          <a:p>
            <a:pPr indent="0">
              <a:buFont typeface="Arial" panose="020B0604020202020204" pitchFamily="34" charset="0"/>
              <a:buNone/>
            </a:pPr>
            <a:r>
              <a:rPr lang="en-US" sz="3600" dirty="0">
                <a:solidFill>
                  <a:schemeClr val="bg1"/>
                </a:solidFill>
              </a:rPr>
              <a:t>	“Know the World, Show the Way…from Seabed to Space”</a:t>
            </a:r>
            <a:endParaRPr lang="en-US" sz="2400" i="1" dirty="0"/>
          </a:p>
        </p:txBody>
      </p:sp>
      <p:sp>
        <p:nvSpPr>
          <p:cNvPr id="11" name="Text Placeholder 1">
            <a:extLst>
              <a:ext uri="{FF2B5EF4-FFF2-40B4-BE49-F238E27FC236}">
                <a16:creationId xmlns:a16="http://schemas.microsoft.com/office/drawing/2014/main" id="{DD9033D6-37CA-7F4B-A607-9243C8DEA475}"/>
              </a:ext>
            </a:extLst>
          </p:cNvPr>
          <p:cNvSpPr txBox="1">
            <a:spLocks/>
          </p:cNvSpPr>
          <p:nvPr/>
        </p:nvSpPr>
        <p:spPr>
          <a:xfrm>
            <a:off x="-152400" y="1895786"/>
            <a:ext cx="16598236" cy="1096229"/>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anose="020B0604020202020204" pitchFamily="34" charset="0"/>
              <a:buChar char="•"/>
              <a:defRPr sz="3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7429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00150" indent="-28575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3716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4pPr>
            <a:lvl5pPr marL="1828800" indent="0" algn="l" defTabSz="914400" rtl="0" eaLnBrk="1" latinLnBrk="0" hangingPunct="1">
              <a:spcBef>
                <a:spcPct val="20000"/>
              </a:spcBef>
              <a:buFont typeface="Arial" panose="020B0604020202020204" pitchFamily="34" charset="0"/>
              <a:buNone/>
              <a:defRPr sz="1400" b="0" i="0" kern="1200">
                <a:solidFill>
                  <a:schemeClr val="tx1">
                    <a:tint val="75000"/>
                  </a:schemeClr>
                </a:solidFill>
                <a:latin typeface="Aptos" panose="020B0004020202020204" pitchFamily="34" charset="0"/>
                <a:ea typeface="Noto Sans Medium" panose="020B0502040504020204" pitchFamily="34" charset="0"/>
                <a:cs typeface="Noto Sans Medium" panose="020B0502040504020204"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indent="0">
              <a:buNone/>
            </a:pPr>
            <a:r>
              <a:rPr lang="en-US" sz="4400" b="1" dirty="0">
                <a:solidFill>
                  <a:schemeClr val="bg1"/>
                </a:solidFill>
              </a:rPr>
              <a:t>National Geospatial-Intelligence Agency (NGA)</a:t>
            </a:r>
            <a:endParaRPr lang="en-US" sz="3200" b="1" i="1" dirty="0">
              <a:solidFill>
                <a:schemeClr val="bg1"/>
              </a:solidFill>
            </a:endParaRPr>
          </a:p>
        </p:txBody>
      </p:sp>
      <p:sp>
        <p:nvSpPr>
          <p:cNvPr id="4" name="TextBox 3">
            <a:extLst>
              <a:ext uri="{FF2B5EF4-FFF2-40B4-BE49-F238E27FC236}">
                <a16:creationId xmlns:a16="http://schemas.microsoft.com/office/drawing/2014/main" id="{1FB2C76F-FCF1-7F4B-A5F1-1C10804D7327}"/>
              </a:ext>
            </a:extLst>
          </p:cNvPr>
          <p:cNvSpPr txBox="1"/>
          <p:nvPr/>
        </p:nvSpPr>
        <p:spPr>
          <a:xfrm>
            <a:off x="8915400" y="9301851"/>
            <a:ext cx="5555047" cy="923330"/>
          </a:xfrm>
          <a:prstGeom prst="rect">
            <a:avLst/>
          </a:prstGeom>
          <a:noFill/>
        </p:spPr>
        <p:txBody>
          <a:bodyPr wrap="none" rtlCol="0">
            <a:spAutoFit/>
          </a:bodyPr>
          <a:lstStyle/>
          <a:p>
            <a:pPr algn="r"/>
            <a:r>
              <a:rPr lang="en-US" i="1" dirty="0"/>
              <a:t>Views and opinions expressed here are my own </a:t>
            </a:r>
          </a:p>
          <a:p>
            <a:pPr algn="r"/>
            <a:r>
              <a:rPr lang="en-US" i="1" dirty="0"/>
              <a:t>and do not necessarily represent official views of the NGA</a:t>
            </a:r>
          </a:p>
          <a:p>
            <a:pPr algn="r"/>
            <a:r>
              <a:rPr lang="en-US" i="1" dirty="0"/>
              <a:t>-- Jim.</a:t>
            </a:r>
          </a:p>
        </p:txBody>
      </p:sp>
    </p:spTree>
    <p:extLst>
      <p:ext uri="{BB962C8B-B14F-4D97-AF65-F5344CB8AC3E}">
        <p14:creationId xmlns:p14="http://schemas.microsoft.com/office/powerpoint/2010/main" val="2949272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4458632" cy="3301612"/>
          </a:xfrm>
        </p:spPr>
        <p:txBody>
          <a:bodyPr/>
          <a:lstStyle/>
          <a:p>
            <a:r>
              <a:rPr lang="en-US" sz="9600" dirty="0"/>
              <a:t>Next: Rinse, Repeat… Rethink?</a:t>
            </a:r>
            <a:endParaRPr lang="en-US" dirty="0"/>
          </a:p>
        </p:txBody>
      </p:sp>
    </p:spTree>
    <p:extLst>
      <p:ext uri="{BB962C8B-B14F-4D97-AF65-F5344CB8AC3E}">
        <p14:creationId xmlns:p14="http://schemas.microsoft.com/office/powerpoint/2010/main" val="976700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6008A1-6AC2-2347-A70E-C2FBC9E5399B}"/>
              </a:ext>
            </a:extLst>
          </p:cNvPr>
          <p:cNvSpPr>
            <a:spLocks noGrp="1"/>
          </p:cNvSpPr>
          <p:nvPr>
            <p:ph type="body" idx="16"/>
          </p:nvPr>
        </p:nvSpPr>
        <p:spPr/>
        <p:txBody>
          <a:bodyPr/>
          <a:lstStyle/>
          <a:p>
            <a:r>
              <a:rPr lang="en-US" sz="3200" dirty="0"/>
              <a:t>So far – have just provided a sketch of a possible approach to achieving adoption</a:t>
            </a:r>
          </a:p>
          <a:p>
            <a:endParaRPr lang="en-US" sz="3200" dirty="0"/>
          </a:p>
          <a:p>
            <a:r>
              <a:rPr lang="en-US" sz="3200" dirty="0"/>
              <a:t>Decide whether to reify the cost-benefit tables with real numbers</a:t>
            </a:r>
          </a:p>
          <a:p>
            <a:pPr lvl="1"/>
            <a:r>
              <a:rPr lang="en-US" dirty="0"/>
              <a:t>Are these numbers believable?  </a:t>
            </a:r>
          </a:p>
          <a:p>
            <a:pPr lvl="1"/>
            <a:r>
              <a:rPr lang="en-US" dirty="0"/>
              <a:t>If not, how can we make them believable?</a:t>
            </a:r>
          </a:p>
          <a:p>
            <a:pPr lvl="1"/>
            <a:r>
              <a:rPr lang="en-US" dirty="0"/>
              <a:t>Believable to whom?</a:t>
            </a:r>
          </a:p>
          <a:p>
            <a:pPr lvl="1"/>
            <a:endParaRPr lang="en-US" dirty="0"/>
          </a:p>
          <a:p>
            <a:r>
              <a:rPr lang="en-US" dirty="0"/>
              <a:t>Recruit stakeholders who care about these costs and benefits</a:t>
            </a:r>
          </a:p>
          <a:p>
            <a:r>
              <a:rPr lang="en-US" dirty="0"/>
              <a:t>Recruit specialists who can refine the parameter space of costs, benefits for this analysis</a:t>
            </a:r>
          </a:p>
          <a:p>
            <a:r>
              <a:rPr lang="en-US" dirty="0"/>
              <a:t>Recruit practitioners who can provide estimates for these parameters</a:t>
            </a:r>
          </a:p>
          <a:p>
            <a:r>
              <a:rPr lang="en-US" dirty="0"/>
              <a:t>Bring the results back to stakeholders and engage in the decision process</a:t>
            </a:r>
          </a:p>
          <a:p>
            <a:endParaRPr lang="en-US" dirty="0"/>
          </a:p>
          <a:p>
            <a:pPr lvl="1"/>
            <a:r>
              <a:rPr lang="en-US" dirty="0"/>
              <a:t>In NGA – the GWG Focus Groups provide a channel for this</a:t>
            </a:r>
          </a:p>
          <a:p>
            <a:endParaRPr lang="en-US" dirty="0"/>
          </a:p>
        </p:txBody>
      </p:sp>
      <p:sp>
        <p:nvSpPr>
          <p:cNvPr id="3" name="Title 2">
            <a:extLst>
              <a:ext uri="{FF2B5EF4-FFF2-40B4-BE49-F238E27FC236}">
                <a16:creationId xmlns:a16="http://schemas.microsoft.com/office/drawing/2014/main" id="{AFE43A8B-2B9A-F64C-B0AF-6C6E324B5F67}"/>
              </a:ext>
            </a:extLst>
          </p:cNvPr>
          <p:cNvSpPr>
            <a:spLocks noGrp="1"/>
          </p:cNvSpPr>
          <p:nvPr>
            <p:ph type="title"/>
          </p:nvPr>
        </p:nvSpPr>
        <p:spPr/>
        <p:txBody>
          <a:bodyPr/>
          <a:lstStyle/>
          <a:p>
            <a:r>
              <a:rPr lang="en-US" dirty="0"/>
              <a:t>Critique and re-instantiate this analysis...</a:t>
            </a:r>
          </a:p>
        </p:txBody>
      </p:sp>
    </p:spTree>
    <p:extLst>
      <p:ext uri="{BB962C8B-B14F-4D97-AF65-F5344CB8AC3E}">
        <p14:creationId xmlns:p14="http://schemas.microsoft.com/office/powerpoint/2010/main" val="3046861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p:txBody>
          <a:bodyPr/>
          <a:lstStyle/>
          <a:p>
            <a:r>
              <a:rPr lang="en-US" dirty="0"/>
              <a:t>Local to NGA?</a:t>
            </a:r>
          </a:p>
          <a:p>
            <a:r>
              <a:rPr lang="en-US" dirty="0"/>
              <a:t>NSG (NGA lead in GEOINT for DoD/IC)?</a:t>
            </a:r>
          </a:p>
          <a:p>
            <a:pPr lvl="1"/>
            <a:r>
              <a:rPr lang="en-US" dirty="0"/>
              <a:t>Joint operations (i.e., Army/</a:t>
            </a:r>
            <a:r>
              <a:rPr lang="en-US" dirty="0" err="1"/>
              <a:t>AirForce</a:t>
            </a:r>
            <a:r>
              <a:rPr lang="en-US" dirty="0"/>
              <a:t>/Navy/Marines) </a:t>
            </a:r>
          </a:p>
          <a:p>
            <a:pPr lvl="1"/>
            <a:r>
              <a:rPr lang="en-US" dirty="0"/>
              <a:t>and across DoD-Intelligence Community</a:t>
            </a:r>
          </a:p>
          <a:p>
            <a:r>
              <a:rPr lang="en-US" dirty="0"/>
              <a:t>ASG (including FVEY)?</a:t>
            </a:r>
          </a:p>
          <a:p>
            <a:pPr lvl="1"/>
            <a:r>
              <a:rPr lang="en-US" dirty="0"/>
              <a:t>Aussie, Brit, Canadian, New Zealand, and US</a:t>
            </a:r>
          </a:p>
          <a:p>
            <a:r>
              <a:rPr lang="en-US" dirty="0"/>
              <a:t>NATO?</a:t>
            </a:r>
          </a:p>
          <a:p>
            <a:r>
              <a:rPr lang="en-US" dirty="0"/>
              <a:t>Partnerships/Ad Hoc Coalitions?</a:t>
            </a:r>
          </a:p>
          <a:p>
            <a:r>
              <a:rPr lang="en-US" dirty="0"/>
              <a:t>All – including Adversaries?</a:t>
            </a:r>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a:xfrm>
            <a:off x="863080" y="555036"/>
            <a:ext cx="16573356" cy="916056"/>
          </a:xfrm>
        </p:spPr>
        <p:txBody>
          <a:bodyPr/>
          <a:lstStyle/>
          <a:p>
            <a:r>
              <a:rPr lang="en-US" sz="4400" dirty="0"/>
              <a:t>But… What community are we aiming to establish?</a:t>
            </a:r>
            <a:endParaRPr lang="en-US" dirty="0"/>
          </a:p>
        </p:txBody>
      </p:sp>
      <p:sp>
        <p:nvSpPr>
          <p:cNvPr id="5" name="TextBox 4">
            <a:extLst>
              <a:ext uri="{FF2B5EF4-FFF2-40B4-BE49-F238E27FC236}">
                <a16:creationId xmlns:a16="http://schemas.microsoft.com/office/drawing/2014/main" id="{C9E09A95-7289-8244-8737-BC38F5652DF7}"/>
              </a:ext>
            </a:extLst>
          </p:cNvPr>
          <p:cNvSpPr txBox="1"/>
          <p:nvPr/>
        </p:nvSpPr>
        <p:spPr>
          <a:xfrm>
            <a:off x="422548" y="216944"/>
            <a:ext cx="6638997"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Approach &lt; Cast as a cost-benefit analysis &amp; decision</a:t>
            </a:r>
          </a:p>
        </p:txBody>
      </p:sp>
      <p:sp>
        <p:nvSpPr>
          <p:cNvPr id="6" name="TextBox 5">
            <a:extLst>
              <a:ext uri="{FF2B5EF4-FFF2-40B4-BE49-F238E27FC236}">
                <a16:creationId xmlns:a16="http://schemas.microsoft.com/office/drawing/2014/main" id="{6622C8E5-59E7-CE41-A7D4-ABA3ADD1C3F1}"/>
              </a:ext>
            </a:extLst>
          </p:cNvPr>
          <p:cNvSpPr txBox="1"/>
          <p:nvPr/>
        </p:nvSpPr>
        <p:spPr>
          <a:xfrm>
            <a:off x="6120129" y="7508138"/>
            <a:ext cx="6242671" cy="25391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1828754" hangingPunct="0"/>
            <a:r>
              <a:rPr lang="en-US" sz="2000" dirty="0">
                <a:solidFill>
                  <a:srgbClr val="262626"/>
                </a:solidFill>
                <a:latin typeface="Mont Book"/>
                <a:ea typeface="Mont Book"/>
                <a:cs typeface="Mont Book"/>
                <a:sym typeface="Mont Book"/>
              </a:rPr>
              <a:t>Levels of integration:</a:t>
            </a:r>
          </a:p>
          <a:p>
            <a:pPr marL="428625" indent="-428625" defTabSz="1828754" hangingPunct="0">
              <a:buFontTx/>
              <a:buChar char="-"/>
            </a:pPr>
            <a:r>
              <a:rPr lang="en-US" sz="2000" dirty="0"/>
              <a:t>Individual developer = Debugging</a:t>
            </a:r>
          </a:p>
          <a:p>
            <a:pPr marL="428625" indent="-428625" defTabSz="1828754" hangingPunct="0">
              <a:buFontTx/>
              <a:buChar char="-"/>
            </a:pPr>
            <a:r>
              <a:rPr lang="en-US" sz="2000" dirty="0"/>
              <a:t>Developer team = conventions</a:t>
            </a:r>
          </a:p>
          <a:p>
            <a:pPr marL="428625" indent="-428625" defTabSz="1828754" hangingPunct="0">
              <a:buFontTx/>
              <a:buChar char="-"/>
            </a:pPr>
            <a:r>
              <a:rPr lang="en-US" sz="2000" dirty="0">
                <a:solidFill>
                  <a:srgbClr val="262626"/>
                </a:solidFill>
                <a:latin typeface="Mont Book"/>
                <a:ea typeface="Mont Book"/>
                <a:cs typeface="Mont Book"/>
                <a:sym typeface="Mont Book"/>
              </a:rPr>
              <a:t>Multiple components = </a:t>
            </a:r>
            <a:r>
              <a:rPr lang="en-US" sz="2000" dirty="0"/>
              <a:t>system i</a:t>
            </a:r>
            <a:r>
              <a:rPr lang="en-US" sz="2000" dirty="0">
                <a:solidFill>
                  <a:srgbClr val="262626"/>
                </a:solidFill>
                <a:latin typeface="Mont Book"/>
                <a:ea typeface="Mont Book"/>
                <a:cs typeface="Mont Book"/>
                <a:sym typeface="Mont Book"/>
              </a:rPr>
              <a:t>ntegration</a:t>
            </a:r>
          </a:p>
          <a:p>
            <a:pPr marL="428625" indent="-428625">
              <a:buFontTx/>
              <a:buChar char="-"/>
            </a:pPr>
            <a:r>
              <a:rPr lang="en-US" sz="2000" dirty="0"/>
              <a:t>Organization w </a:t>
            </a:r>
            <a:r>
              <a:rPr lang="en-US" sz="2000" dirty="0" err="1"/>
              <a:t>mult</a:t>
            </a:r>
            <a:r>
              <a:rPr lang="en-US" sz="2000" dirty="0"/>
              <a:t> apps = Enterprise integration</a:t>
            </a:r>
          </a:p>
          <a:p>
            <a:pPr marL="428625" indent="-428625">
              <a:buFontTx/>
              <a:buChar char="-"/>
            </a:pPr>
            <a:r>
              <a:rPr lang="en-US" sz="2000" dirty="0"/>
              <a:t>Multiple local organizations = Small “s” standardization</a:t>
            </a:r>
          </a:p>
          <a:p>
            <a:pPr marL="428625" indent="-428625">
              <a:buFontTx/>
              <a:buChar char="-"/>
            </a:pPr>
            <a:r>
              <a:rPr lang="en-US" sz="2000" dirty="0"/>
              <a:t>Multiple global organizations = Cap “S” Standardization</a:t>
            </a:r>
          </a:p>
          <a:p>
            <a:pPr algn="ctr" defTabSz="1828754" hangingPunct="0"/>
            <a:endParaRPr lang="en-US" sz="2000" dirty="0">
              <a:solidFill>
                <a:srgbClr val="262626"/>
              </a:solidFill>
              <a:latin typeface="Mont Book"/>
              <a:ea typeface="Mont Book"/>
              <a:cs typeface="Mont Book"/>
              <a:sym typeface="Mont Book"/>
            </a:endParaRPr>
          </a:p>
        </p:txBody>
      </p:sp>
      <p:sp>
        <p:nvSpPr>
          <p:cNvPr id="4" name="Oval 3">
            <a:extLst>
              <a:ext uri="{FF2B5EF4-FFF2-40B4-BE49-F238E27FC236}">
                <a16:creationId xmlns:a16="http://schemas.microsoft.com/office/drawing/2014/main" id="{2F164885-2B40-FA41-8BD7-50C2D9F25746}"/>
              </a:ext>
            </a:extLst>
          </p:cNvPr>
          <p:cNvSpPr/>
          <p:nvPr/>
        </p:nvSpPr>
        <p:spPr>
          <a:xfrm>
            <a:off x="10018433" y="4608505"/>
            <a:ext cx="1219947" cy="1594113"/>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7" name="Oval 6">
            <a:extLst>
              <a:ext uri="{FF2B5EF4-FFF2-40B4-BE49-F238E27FC236}">
                <a16:creationId xmlns:a16="http://schemas.microsoft.com/office/drawing/2014/main" id="{D230297A-4174-8546-8ACE-F35A35F36030}"/>
              </a:ext>
            </a:extLst>
          </p:cNvPr>
          <p:cNvSpPr/>
          <p:nvPr/>
        </p:nvSpPr>
        <p:spPr>
          <a:xfrm>
            <a:off x="10034404" y="3746986"/>
            <a:ext cx="2655179" cy="3487120"/>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8" name="Oval 7">
            <a:extLst>
              <a:ext uri="{FF2B5EF4-FFF2-40B4-BE49-F238E27FC236}">
                <a16:creationId xmlns:a16="http://schemas.microsoft.com/office/drawing/2014/main" id="{6D4E75E4-BE94-F346-88B8-E4180CA6962A}"/>
              </a:ext>
            </a:extLst>
          </p:cNvPr>
          <p:cNvSpPr/>
          <p:nvPr/>
        </p:nvSpPr>
        <p:spPr>
          <a:xfrm>
            <a:off x="10045446" y="3426851"/>
            <a:ext cx="3659843" cy="3957421"/>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75000"/>
                </a:schemeClr>
              </a:solidFill>
            </a:endParaRPr>
          </a:p>
        </p:txBody>
      </p:sp>
      <p:sp>
        <p:nvSpPr>
          <p:cNvPr id="9" name="Oval 8">
            <a:extLst>
              <a:ext uri="{FF2B5EF4-FFF2-40B4-BE49-F238E27FC236}">
                <a16:creationId xmlns:a16="http://schemas.microsoft.com/office/drawing/2014/main" id="{618E7B31-E25B-5746-B915-B9E3F05BF5EB}"/>
              </a:ext>
            </a:extLst>
          </p:cNvPr>
          <p:cNvSpPr/>
          <p:nvPr/>
        </p:nvSpPr>
        <p:spPr>
          <a:xfrm>
            <a:off x="10030548" y="2920650"/>
            <a:ext cx="4664505" cy="4914955"/>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			</a:t>
            </a:r>
          </a:p>
        </p:txBody>
      </p:sp>
      <p:sp>
        <p:nvSpPr>
          <p:cNvPr id="11" name="Oval 10">
            <a:extLst>
              <a:ext uri="{FF2B5EF4-FFF2-40B4-BE49-F238E27FC236}">
                <a16:creationId xmlns:a16="http://schemas.microsoft.com/office/drawing/2014/main" id="{06BDA7CE-D1A9-EE4A-8AD6-6713464AD242}"/>
              </a:ext>
            </a:extLst>
          </p:cNvPr>
          <p:cNvSpPr/>
          <p:nvPr/>
        </p:nvSpPr>
        <p:spPr>
          <a:xfrm>
            <a:off x="10022470" y="2230054"/>
            <a:ext cx="6344820" cy="6206213"/>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			</a:t>
            </a:r>
          </a:p>
        </p:txBody>
      </p:sp>
      <p:sp>
        <p:nvSpPr>
          <p:cNvPr id="21" name="Oval 20">
            <a:extLst>
              <a:ext uri="{FF2B5EF4-FFF2-40B4-BE49-F238E27FC236}">
                <a16:creationId xmlns:a16="http://schemas.microsoft.com/office/drawing/2014/main" id="{A6CE3817-B8BF-1042-B005-6D3964E5F232}"/>
              </a:ext>
            </a:extLst>
          </p:cNvPr>
          <p:cNvSpPr/>
          <p:nvPr/>
        </p:nvSpPr>
        <p:spPr>
          <a:xfrm>
            <a:off x="10018433" y="1523517"/>
            <a:ext cx="7407118" cy="7652429"/>
          </a:xfrm>
          <a:prstGeom prst="ellipse">
            <a:avLst/>
          </a:prstGeom>
          <a:solidFill>
            <a:schemeClr val="accent1">
              <a:alpha val="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			</a:t>
            </a:r>
          </a:p>
        </p:txBody>
      </p:sp>
      <p:sp>
        <p:nvSpPr>
          <p:cNvPr id="10" name="TextBox 9">
            <a:extLst>
              <a:ext uri="{FF2B5EF4-FFF2-40B4-BE49-F238E27FC236}">
                <a16:creationId xmlns:a16="http://schemas.microsoft.com/office/drawing/2014/main" id="{E8A4C46C-7FE5-7640-82CA-31CF8D053C28}"/>
              </a:ext>
            </a:extLst>
          </p:cNvPr>
          <p:cNvSpPr txBox="1"/>
          <p:nvPr/>
        </p:nvSpPr>
        <p:spPr>
          <a:xfrm>
            <a:off x="11357175" y="5146601"/>
            <a:ext cx="834825" cy="373119"/>
          </a:xfrm>
          <a:prstGeom prst="rect">
            <a:avLst/>
          </a:prstGeom>
          <a:noFill/>
        </p:spPr>
        <p:txBody>
          <a:bodyPr wrap="square" rtlCol="0">
            <a:spAutoFit/>
          </a:bodyPr>
          <a:lstStyle/>
          <a:p>
            <a:r>
              <a:rPr lang="en-US" sz="2400" b="1" dirty="0">
                <a:solidFill>
                  <a:schemeClr val="accent2">
                    <a:lumMod val="75000"/>
                  </a:schemeClr>
                </a:solidFill>
              </a:rPr>
              <a:t>NSG</a:t>
            </a:r>
          </a:p>
        </p:txBody>
      </p:sp>
      <p:sp>
        <p:nvSpPr>
          <p:cNvPr id="13" name="TextBox 12">
            <a:extLst>
              <a:ext uri="{FF2B5EF4-FFF2-40B4-BE49-F238E27FC236}">
                <a16:creationId xmlns:a16="http://schemas.microsoft.com/office/drawing/2014/main" id="{93A88C6D-A6AB-164B-A0B6-CD30B765C85E}"/>
              </a:ext>
            </a:extLst>
          </p:cNvPr>
          <p:cNvSpPr txBox="1"/>
          <p:nvPr/>
        </p:nvSpPr>
        <p:spPr>
          <a:xfrm>
            <a:off x="12392791" y="4991100"/>
            <a:ext cx="1551809" cy="830997"/>
          </a:xfrm>
          <a:prstGeom prst="rect">
            <a:avLst/>
          </a:prstGeom>
          <a:noFill/>
        </p:spPr>
        <p:txBody>
          <a:bodyPr wrap="square" rtlCol="0">
            <a:spAutoFit/>
          </a:bodyPr>
          <a:lstStyle/>
          <a:p>
            <a:pPr algn="ctr"/>
            <a:r>
              <a:rPr lang="en-US" sz="2400" b="1" dirty="0">
                <a:solidFill>
                  <a:schemeClr val="accent2">
                    <a:lumMod val="75000"/>
                  </a:schemeClr>
                </a:solidFill>
              </a:rPr>
              <a:t>FVEY/</a:t>
            </a:r>
          </a:p>
          <a:p>
            <a:pPr algn="ctr"/>
            <a:r>
              <a:rPr lang="en-US" sz="2400" b="1" dirty="0">
                <a:solidFill>
                  <a:schemeClr val="accent2">
                    <a:lumMod val="75000"/>
                  </a:schemeClr>
                </a:solidFill>
              </a:rPr>
              <a:t>ASG</a:t>
            </a:r>
          </a:p>
        </p:txBody>
      </p:sp>
      <p:sp>
        <p:nvSpPr>
          <p:cNvPr id="14" name="TextBox 13">
            <a:extLst>
              <a:ext uri="{FF2B5EF4-FFF2-40B4-BE49-F238E27FC236}">
                <a16:creationId xmlns:a16="http://schemas.microsoft.com/office/drawing/2014/main" id="{5BF071B4-0DA9-434E-8393-803D83F49505}"/>
              </a:ext>
            </a:extLst>
          </p:cNvPr>
          <p:cNvSpPr txBox="1"/>
          <p:nvPr/>
        </p:nvSpPr>
        <p:spPr>
          <a:xfrm>
            <a:off x="13866443" y="5131672"/>
            <a:ext cx="1551809" cy="373119"/>
          </a:xfrm>
          <a:prstGeom prst="rect">
            <a:avLst/>
          </a:prstGeom>
          <a:noFill/>
        </p:spPr>
        <p:txBody>
          <a:bodyPr wrap="square" rtlCol="0">
            <a:spAutoFit/>
          </a:bodyPr>
          <a:lstStyle/>
          <a:p>
            <a:r>
              <a:rPr lang="en-US" sz="2400" b="1" dirty="0">
                <a:solidFill>
                  <a:schemeClr val="accent2">
                    <a:lumMod val="75000"/>
                  </a:schemeClr>
                </a:solidFill>
              </a:rPr>
              <a:t>NATO</a:t>
            </a:r>
          </a:p>
        </p:txBody>
      </p:sp>
      <p:sp>
        <p:nvSpPr>
          <p:cNvPr id="15" name="TextBox 14">
            <a:extLst>
              <a:ext uri="{FF2B5EF4-FFF2-40B4-BE49-F238E27FC236}">
                <a16:creationId xmlns:a16="http://schemas.microsoft.com/office/drawing/2014/main" id="{5C542546-582B-7D41-A52A-7AC2DA40E7E1}"/>
              </a:ext>
            </a:extLst>
          </p:cNvPr>
          <p:cNvSpPr txBox="1"/>
          <p:nvPr/>
        </p:nvSpPr>
        <p:spPr>
          <a:xfrm>
            <a:off x="14963241" y="5090325"/>
            <a:ext cx="1551809" cy="373119"/>
          </a:xfrm>
          <a:prstGeom prst="rect">
            <a:avLst/>
          </a:prstGeom>
          <a:noFill/>
        </p:spPr>
        <p:txBody>
          <a:bodyPr wrap="square" rtlCol="0">
            <a:spAutoFit/>
          </a:bodyPr>
          <a:lstStyle/>
          <a:p>
            <a:r>
              <a:rPr lang="en-US" sz="2400" b="1" dirty="0">
                <a:solidFill>
                  <a:schemeClr val="accent2">
                    <a:lumMod val="75000"/>
                  </a:schemeClr>
                </a:solidFill>
              </a:rPr>
              <a:t>Partners</a:t>
            </a:r>
          </a:p>
        </p:txBody>
      </p:sp>
      <p:sp>
        <p:nvSpPr>
          <p:cNvPr id="23" name="TextBox 22">
            <a:extLst>
              <a:ext uri="{FF2B5EF4-FFF2-40B4-BE49-F238E27FC236}">
                <a16:creationId xmlns:a16="http://schemas.microsoft.com/office/drawing/2014/main" id="{5007E992-EA71-7648-8D0E-A5376C775D44}"/>
              </a:ext>
            </a:extLst>
          </p:cNvPr>
          <p:cNvSpPr txBox="1"/>
          <p:nvPr/>
        </p:nvSpPr>
        <p:spPr>
          <a:xfrm>
            <a:off x="10231977" y="5146601"/>
            <a:ext cx="834825" cy="373119"/>
          </a:xfrm>
          <a:prstGeom prst="rect">
            <a:avLst/>
          </a:prstGeom>
          <a:noFill/>
        </p:spPr>
        <p:txBody>
          <a:bodyPr wrap="square" rtlCol="0">
            <a:spAutoFit/>
          </a:bodyPr>
          <a:lstStyle/>
          <a:p>
            <a:r>
              <a:rPr lang="en-US" sz="2400" b="1" dirty="0">
                <a:solidFill>
                  <a:schemeClr val="accent2">
                    <a:lumMod val="75000"/>
                  </a:schemeClr>
                </a:solidFill>
              </a:rPr>
              <a:t>NGA</a:t>
            </a:r>
          </a:p>
        </p:txBody>
      </p:sp>
      <p:sp>
        <p:nvSpPr>
          <p:cNvPr id="24" name="TextBox 23">
            <a:extLst>
              <a:ext uri="{FF2B5EF4-FFF2-40B4-BE49-F238E27FC236}">
                <a16:creationId xmlns:a16="http://schemas.microsoft.com/office/drawing/2014/main" id="{1DF94733-5CBB-584F-A082-1F3C66D29323}"/>
              </a:ext>
            </a:extLst>
          </p:cNvPr>
          <p:cNvSpPr txBox="1"/>
          <p:nvPr/>
        </p:nvSpPr>
        <p:spPr>
          <a:xfrm>
            <a:off x="16590726" y="5090324"/>
            <a:ext cx="834825" cy="373119"/>
          </a:xfrm>
          <a:prstGeom prst="rect">
            <a:avLst/>
          </a:prstGeom>
          <a:noFill/>
        </p:spPr>
        <p:txBody>
          <a:bodyPr wrap="square" rtlCol="0">
            <a:spAutoFit/>
          </a:bodyPr>
          <a:lstStyle/>
          <a:p>
            <a:r>
              <a:rPr lang="en-US" sz="2400" b="1" dirty="0">
                <a:solidFill>
                  <a:schemeClr val="accent2">
                    <a:lumMod val="75000"/>
                  </a:schemeClr>
                </a:solidFill>
              </a:rPr>
              <a:t>All</a:t>
            </a:r>
          </a:p>
        </p:txBody>
      </p:sp>
      <p:sp>
        <p:nvSpPr>
          <p:cNvPr id="12" name="TextBox 11">
            <a:extLst>
              <a:ext uri="{FF2B5EF4-FFF2-40B4-BE49-F238E27FC236}">
                <a16:creationId xmlns:a16="http://schemas.microsoft.com/office/drawing/2014/main" id="{858FEEF4-7587-CF41-A992-15453E344D2E}"/>
              </a:ext>
            </a:extLst>
          </p:cNvPr>
          <p:cNvSpPr txBox="1"/>
          <p:nvPr/>
        </p:nvSpPr>
        <p:spPr>
          <a:xfrm>
            <a:off x="7812011" y="1719586"/>
            <a:ext cx="7542321" cy="1077218"/>
          </a:xfrm>
          <a:prstGeom prst="rect">
            <a:avLst/>
          </a:prstGeom>
          <a:noFill/>
        </p:spPr>
        <p:txBody>
          <a:bodyPr wrap="none" rtlCol="0">
            <a:spAutoFit/>
          </a:bodyPr>
          <a:lstStyle/>
          <a:p>
            <a:r>
              <a:rPr lang="en-US" sz="3200" dirty="0"/>
              <a:t>Probably need measures of </a:t>
            </a:r>
            <a:r>
              <a:rPr lang="en-US" sz="3200" i="1" dirty="0"/>
              <a:t>Network Effects </a:t>
            </a:r>
          </a:p>
          <a:p>
            <a:r>
              <a:rPr lang="en-US" sz="3200" dirty="0"/>
              <a:t>for Interoperability</a:t>
            </a:r>
          </a:p>
        </p:txBody>
      </p:sp>
    </p:spTree>
    <p:extLst>
      <p:ext uri="{BB962C8B-B14F-4D97-AF65-F5344CB8AC3E}">
        <p14:creationId xmlns:p14="http://schemas.microsoft.com/office/powerpoint/2010/main" val="1689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p:txBody>
          <a:bodyPr/>
          <a:lstStyle/>
          <a:p>
            <a:r>
              <a:rPr lang="en-US" sz="2800" dirty="0"/>
              <a:t>Imagery</a:t>
            </a:r>
          </a:p>
          <a:p>
            <a:pPr lvl="1"/>
            <a:r>
              <a:rPr lang="en-US" sz="2400" b="1" u="sng" dirty="0">
                <a:hlinkClick r:id="rId3"/>
              </a:rPr>
              <a:t>GEOINT Media Standards Board (GMSB) Focus Group</a:t>
            </a:r>
            <a:endParaRPr lang="en-US" sz="2400" b="1" dirty="0"/>
          </a:p>
          <a:p>
            <a:pPr lvl="1"/>
            <a:r>
              <a:rPr lang="en-US" sz="2400" b="1" u="sng" dirty="0">
                <a:hlinkClick r:id="rId4"/>
              </a:rPr>
              <a:t>Motion Imagery Standards Board (MISB) Focus Group</a:t>
            </a:r>
            <a:endParaRPr lang="en-US" sz="2400" b="1" dirty="0"/>
          </a:p>
          <a:p>
            <a:pPr lvl="1"/>
            <a:r>
              <a:rPr lang="en-US" sz="2400" b="1" u="sng" dirty="0">
                <a:hlinkClick r:id="rId5"/>
              </a:rPr>
              <a:t>National Imagery Transmission Format Standard (NITFS) Technical Board (NTB)</a:t>
            </a:r>
            <a:endParaRPr lang="en-US" sz="2400" b="1" dirty="0"/>
          </a:p>
          <a:p>
            <a:pPr lvl="1"/>
            <a:r>
              <a:rPr lang="en-US" sz="2400" b="1" u="sng" dirty="0">
                <a:hlinkClick r:id="rId6"/>
              </a:rPr>
              <a:t>Image Quality Standards Working Group (IQSWG)</a:t>
            </a:r>
            <a:endParaRPr lang="en-US" sz="2400" b="1" dirty="0"/>
          </a:p>
          <a:p>
            <a:pPr lvl="1"/>
            <a:r>
              <a:rPr lang="en-US" sz="2400" b="1" u="sng" dirty="0">
                <a:hlinkClick r:id="rId7"/>
              </a:rPr>
              <a:t>Community Sensor Model Working Group (CSMWG)</a:t>
            </a:r>
            <a:endParaRPr lang="en-US" sz="2400" b="1" dirty="0"/>
          </a:p>
          <a:p>
            <a:pPr lvl="1"/>
            <a:r>
              <a:rPr lang="en-US" sz="2400" b="1" u="sng" dirty="0">
                <a:hlinkClick r:id="rId8"/>
              </a:rPr>
              <a:t>Overhead Persistent Infrared Technical Board (OTB)</a:t>
            </a:r>
            <a:endParaRPr lang="en-US" sz="2400" b="1" dirty="0"/>
          </a:p>
          <a:p>
            <a:r>
              <a:rPr lang="en-US" sz="2800" dirty="0"/>
              <a:t>Metadata and Encodings (ASM FG)</a:t>
            </a:r>
            <a:endParaRPr lang="en-US" sz="2800" u="sng" dirty="0">
              <a:hlinkClick r:id="rId9"/>
            </a:endParaRPr>
          </a:p>
          <a:p>
            <a:pPr lvl="1"/>
            <a:r>
              <a:rPr lang="en-US" sz="2400" b="1" u="sng" dirty="0">
                <a:hlinkClick r:id="rId9"/>
              </a:rPr>
              <a:t>Application Schemas and Metadata Focus Groups (ASM FG)</a:t>
            </a:r>
            <a:endParaRPr lang="en-US" sz="2400" b="1" dirty="0"/>
          </a:p>
          <a:p>
            <a:r>
              <a:rPr lang="en-US" sz="2800" dirty="0"/>
              <a:t>Portrayal (PFG)</a:t>
            </a:r>
          </a:p>
          <a:p>
            <a:pPr lvl="1"/>
            <a:r>
              <a:rPr lang="en-US" sz="2400" b="1" u="sng" dirty="0">
                <a:hlinkClick r:id="rId10"/>
              </a:rPr>
              <a:t>Portrayal Focus Group (PFG)</a:t>
            </a:r>
            <a:endParaRPr lang="en-US" sz="2400" dirty="0"/>
          </a:p>
          <a:p>
            <a:r>
              <a:rPr lang="en-US" sz="2800" dirty="0"/>
              <a:t>Protocols and Services (GWS)</a:t>
            </a:r>
          </a:p>
          <a:p>
            <a:pPr lvl="1"/>
            <a:r>
              <a:rPr lang="en-US" sz="2400" b="1" u="sng" dirty="0">
                <a:hlinkClick r:id="rId11"/>
              </a:rPr>
              <a:t>Geospatial Web Services Focus Group</a:t>
            </a:r>
            <a:endParaRPr lang="en-US" sz="2400" dirty="0"/>
          </a:p>
          <a:p>
            <a:r>
              <a:rPr lang="en-US" sz="2800" dirty="0"/>
              <a:t>Disciplines (WGSG)</a:t>
            </a:r>
          </a:p>
          <a:p>
            <a:pPr lvl="1"/>
            <a:r>
              <a:rPr lang="en-US" sz="2400" b="1" u="sng" dirty="0">
                <a:hlinkClick r:id="rId12"/>
              </a:rPr>
              <a:t>World Geodetic System and Geomatics Focus Group</a:t>
            </a:r>
            <a:endParaRPr lang="en-US" sz="2400" b="1" dirty="0"/>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a:xfrm>
            <a:off x="863080" y="555036"/>
            <a:ext cx="17196320" cy="916056"/>
          </a:xfrm>
        </p:spPr>
        <p:txBody>
          <a:bodyPr/>
          <a:lstStyle/>
          <a:p>
            <a:r>
              <a:rPr lang="en-US" sz="4400" dirty="0"/>
              <a:t>Next Stop: Additional FC’s of the GEOINT Standards Working Group (GWG)</a:t>
            </a:r>
            <a:endParaRPr lang="en-US" dirty="0"/>
          </a:p>
        </p:txBody>
      </p:sp>
      <p:sp>
        <p:nvSpPr>
          <p:cNvPr id="5" name="TextBox 4">
            <a:extLst>
              <a:ext uri="{FF2B5EF4-FFF2-40B4-BE49-F238E27FC236}">
                <a16:creationId xmlns:a16="http://schemas.microsoft.com/office/drawing/2014/main" id="{C9E09A95-7289-8244-8737-BC38F5652DF7}"/>
              </a:ext>
            </a:extLst>
          </p:cNvPr>
          <p:cNvSpPr txBox="1"/>
          <p:nvPr/>
        </p:nvSpPr>
        <p:spPr>
          <a:xfrm>
            <a:off x="422548" y="216944"/>
            <a:ext cx="9742539"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Goal &lt; propose a Standard way to express uncertainty/confidence in </a:t>
            </a:r>
            <a:r>
              <a:rPr lang="en-US" sz="2400" dirty="0" err="1"/>
              <a:t>GeoPose</a:t>
            </a:r>
            <a:endParaRPr lang="en-US" sz="2400" dirty="0"/>
          </a:p>
        </p:txBody>
      </p:sp>
      <p:sp>
        <p:nvSpPr>
          <p:cNvPr id="6" name="Left Arrow 5">
            <a:extLst>
              <a:ext uri="{FF2B5EF4-FFF2-40B4-BE49-F238E27FC236}">
                <a16:creationId xmlns:a16="http://schemas.microsoft.com/office/drawing/2014/main" id="{9EEE3047-05D3-4848-AA18-F61E25E7C97B}"/>
              </a:ext>
            </a:extLst>
          </p:cNvPr>
          <p:cNvSpPr/>
          <p:nvPr/>
        </p:nvSpPr>
        <p:spPr>
          <a:xfrm>
            <a:off x="9285101" y="5742382"/>
            <a:ext cx="4111647"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Submitting here</a:t>
            </a:r>
          </a:p>
        </p:txBody>
      </p:sp>
      <p:sp>
        <p:nvSpPr>
          <p:cNvPr id="7" name="Left Arrow 6">
            <a:extLst>
              <a:ext uri="{FF2B5EF4-FFF2-40B4-BE49-F238E27FC236}">
                <a16:creationId xmlns:a16="http://schemas.microsoft.com/office/drawing/2014/main" id="{0620F1CF-72D1-0546-8381-0A647BBBAE93}"/>
              </a:ext>
            </a:extLst>
          </p:cNvPr>
          <p:cNvSpPr/>
          <p:nvPr/>
        </p:nvSpPr>
        <p:spPr>
          <a:xfrm>
            <a:off x="8453470" y="3946253"/>
            <a:ext cx="3433730"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Engage for v.2?</a:t>
            </a:r>
          </a:p>
        </p:txBody>
      </p:sp>
      <p:sp>
        <p:nvSpPr>
          <p:cNvPr id="8" name="Left Arrow 7">
            <a:extLst>
              <a:ext uri="{FF2B5EF4-FFF2-40B4-BE49-F238E27FC236}">
                <a16:creationId xmlns:a16="http://schemas.microsoft.com/office/drawing/2014/main" id="{BE35E411-9EE0-D14D-8277-698616438467}"/>
              </a:ext>
            </a:extLst>
          </p:cNvPr>
          <p:cNvSpPr/>
          <p:nvPr/>
        </p:nvSpPr>
        <p:spPr>
          <a:xfrm>
            <a:off x="8453470" y="4375589"/>
            <a:ext cx="3433730"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Engage for v.2?</a:t>
            </a:r>
          </a:p>
        </p:txBody>
      </p:sp>
      <p:sp>
        <p:nvSpPr>
          <p:cNvPr id="9" name="Left Arrow 8">
            <a:extLst>
              <a:ext uri="{FF2B5EF4-FFF2-40B4-BE49-F238E27FC236}">
                <a16:creationId xmlns:a16="http://schemas.microsoft.com/office/drawing/2014/main" id="{439E2718-C5F4-9E46-B8BE-DC750E0149CB}"/>
              </a:ext>
            </a:extLst>
          </p:cNvPr>
          <p:cNvSpPr/>
          <p:nvPr/>
        </p:nvSpPr>
        <p:spPr>
          <a:xfrm>
            <a:off x="8458200" y="2593078"/>
            <a:ext cx="4114800"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Community of Interest</a:t>
            </a:r>
          </a:p>
        </p:txBody>
      </p:sp>
      <p:sp>
        <p:nvSpPr>
          <p:cNvPr id="10" name="Left Arrow 9">
            <a:extLst>
              <a:ext uri="{FF2B5EF4-FFF2-40B4-BE49-F238E27FC236}">
                <a16:creationId xmlns:a16="http://schemas.microsoft.com/office/drawing/2014/main" id="{7EB13399-3C9B-0846-B9A5-A59B5FF99430}"/>
              </a:ext>
            </a:extLst>
          </p:cNvPr>
          <p:cNvSpPr/>
          <p:nvPr/>
        </p:nvSpPr>
        <p:spPr>
          <a:xfrm>
            <a:off x="8456623" y="8620605"/>
            <a:ext cx="4114800"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Community of Interest</a:t>
            </a:r>
          </a:p>
        </p:txBody>
      </p:sp>
      <p:sp>
        <p:nvSpPr>
          <p:cNvPr id="4" name="Rectangle 3">
            <a:extLst>
              <a:ext uri="{FF2B5EF4-FFF2-40B4-BE49-F238E27FC236}">
                <a16:creationId xmlns:a16="http://schemas.microsoft.com/office/drawing/2014/main" id="{1ED111C3-9F9B-CD42-9E2C-4E6B78A99C60}"/>
              </a:ext>
            </a:extLst>
          </p:cNvPr>
          <p:cNvSpPr/>
          <p:nvPr/>
        </p:nvSpPr>
        <p:spPr>
          <a:xfrm>
            <a:off x="8853930" y="1370632"/>
            <a:ext cx="4973990" cy="523220"/>
          </a:xfrm>
          <a:prstGeom prst="rect">
            <a:avLst/>
          </a:prstGeom>
        </p:spPr>
        <p:txBody>
          <a:bodyPr wrap="none">
            <a:spAutoFit/>
          </a:bodyPr>
          <a:lstStyle/>
          <a:p>
            <a:r>
              <a:rPr lang="en-US" sz="2800" dirty="0"/>
              <a:t>Covering NGA, NSG, ASG, NATO…</a:t>
            </a:r>
          </a:p>
        </p:txBody>
      </p:sp>
      <p:sp>
        <p:nvSpPr>
          <p:cNvPr id="11" name="Left Arrow 10">
            <a:extLst>
              <a:ext uri="{FF2B5EF4-FFF2-40B4-BE49-F238E27FC236}">
                <a16:creationId xmlns:a16="http://schemas.microsoft.com/office/drawing/2014/main" id="{CED01F07-8FAA-5245-B5F5-8AE89E20934C}"/>
              </a:ext>
            </a:extLst>
          </p:cNvPr>
          <p:cNvSpPr/>
          <p:nvPr/>
        </p:nvSpPr>
        <p:spPr>
          <a:xfrm>
            <a:off x="8453470" y="3009900"/>
            <a:ext cx="3433730" cy="937458"/>
          </a:xfrm>
          <a:prstGeom prst="leftArrow">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Engage for v.2?</a:t>
            </a:r>
          </a:p>
        </p:txBody>
      </p:sp>
    </p:spTree>
    <p:extLst>
      <p:ext uri="{BB962C8B-B14F-4D97-AF65-F5344CB8AC3E}">
        <p14:creationId xmlns:p14="http://schemas.microsoft.com/office/powerpoint/2010/main" val="1080452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2F8C8-9474-DBA6-5C09-FB0084C560D1}"/>
              </a:ext>
            </a:extLst>
          </p:cNvPr>
          <p:cNvSpPr>
            <a:spLocks noGrp="1"/>
          </p:cNvSpPr>
          <p:nvPr>
            <p:ph type="body" sz="half" idx="2"/>
          </p:nvPr>
        </p:nvSpPr>
        <p:spPr/>
        <p:txBody>
          <a:bodyPr vert="horz" lIns="91440" tIns="45720" rIns="91440" bIns="45720" rtlCol="0" anchor="t">
            <a:noAutofit/>
          </a:bodyPr>
          <a:lstStyle/>
          <a:p>
            <a:r>
              <a:rPr lang="en-US" dirty="0">
                <a:solidFill>
                  <a:schemeClr val="accent3">
                    <a:lumMod val="60000"/>
                    <a:lumOff val="40000"/>
                  </a:schemeClr>
                </a:solidFill>
                <a:latin typeface="Aptos SemiBold" panose="020B0004020202020204" pitchFamily="34" charset="0"/>
              </a:rPr>
              <a:t>www.ogc.org</a:t>
            </a:r>
          </a:p>
        </p:txBody>
      </p:sp>
      <p:sp>
        <p:nvSpPr>
          <p:cNvPr id="4" name="Title 3">
            <a:extLst>
              <a:ext uri="{FF2B5EF4-FFF2-40B4-BE49-F238E27FC236}">
                <a16:creationId xmlns:a16="http://schemas.microsoft.com/office/drawing/2014/main" id="{74FC2607-90B6-1BE6-26DA-96BD3BC71DFB}"/>
              </a:ext>
            </a:extLst>
          </p:cNvPr>
          <p:cNvSpPr>
            <a:spLocks noGrp="1"/>
          </p:cNvSpPr>
          <p:nvPr>
            <p:ph type="title"/>
          </p:nvPr>
        </p:nvSpPr>
        <p:spPr>
          <a:xfrm>
            <a:off x="671761" y="3490404"/>
            <a:ext cx="6110039" cy="3306192"/>
          </a:xfrm>
        </p:spPr>
        <p:txBody>
          <a:bodyPr/>
          <a:lstStyle/>
          <a:p>
            <a:pPr>
              <a:lnSpc>
                <a:spcPts val="9800"/>
              </a:lnSpc>
            </a:pPr>
            <a:r>
              <a:rPr lang="en-US" sz="12300" dirty="0">
                <a:latin typeface="Aptos"/>
              </a:rPr>
              <a:t>THANK YOU</a:t>
            </a:r>
          </a:p>
        </p:txBody>
      </p:sp>
      <p:pic>
        <p:nvPicPr>
          <p:cNvPr id="14" name="Picture Placeholder 13">
            <a:extLst>
              <a:ext uri="{FF2B5EF4-FFF2-40B4-BE49-F238E27FC236}">
                <a16:creationId xmlns:a16="http://schemas.microsoft.com/office/drawing/2014/main" id="{99034441-C71F-F0B9-C2CF-43904F4FF5E0}"/>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6938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p:nvPr/>
        </p:nvSpPr>
        <p:spPr>
          <a:xfrm>
            <a:off x="2212477" y="5332970"/>
            <a:ext cx="4639034" cy="3015668"/>
          </a:xfrm>
          <a:custGeom>
            <a:avLst/>
            <a:gdLst/>
            <a:ahLst/>
            <a:cxnLst/>
            <a:rect l="l" t="t" r="r" b="b"/>
            <a:pathLst>
              <a:path w="2611119" h="1551672" extrusionOk="0">
                <a:moveTo>
                  <a:pt x="2608301" y="20647"/>
                </a:moveTo>
                <a:cubicBezTo>
                  <a:pt x="2609240" y="445884"/>
                  <a:pt x="2610180" y="871122"/>
                  <a:pt x="2611119" y="1296359"/>
                </a:cubicBezTo>
                <a:cubicBezTo>
                  <a:pt x="2611119" y="1437364"/>
                  <a:pt x="2496811" y="1551672"/>
                  <a:pt x="2355806" y="1551672"/>
                </a:cubicBezTo>
                <a:lnTo>
                  <a:pt x="269150" y="1551672"/>
                </a:lnTo>
                <a:cubicBezTo>
                  <a:pt x="128145" y="1551672"/>
                  <a:pt x="13837" y="1437364"/>
                  <a:pt x="13837" y="1296359"/>
                </a:cubicBezTo>
                <a:lnTo>
                  <a:pt x="0" y="0"/>
                </a:lnTo>
              </a:path>
            </a:pathLst>
          </a:custGeom>
          <a:noFill/>
          <a:ln w="9525" cap="flat" cmpd="sng">
            <a:solidFill>
              <a:srgbClr val="3F3F3F"/>
            </a:solidFill>
            <a:prstDash val="solid"/>
            <a:miter lim="800000"/>
            <a:headEnd type="none" w="sm" len="sm"/>
            <a:tailEnd type="none" w="sm" len="sm"/>
          </a:ln>
        </p:spPr>
        <p:txBody>
          <a:bodyPr spcFirstLastPara="1" wrap="square" lIns="137138" tIns="68550" rIns="137138" bIns="68550" anchor="ctr" anchorCtr="0">
            <a:noAutofit/>
          </a:bodyPr>
          <a:lstStyle/>
          <a:p>
            <a:endParaRPr sz="2700">
              <a:solidFill>
                <a:schemeClr val="lt1"/>
              </a:solidFill>
              <a:latin typeface="Calibri"/>
              <a:ea typeface="Calibri"/>
              <a:cs typeface="Calibri"/>
              <a:sym typeface="Calibri"/>
            </a:endParaRPr>
          </a:p>
        </p:txBody>
      </p:sp>
      <p:sp>
        <p:nvSpPr>
          <p:cNvPr id="218" name="Google Shape;218;p27"/>
          <p:cNvSpPr/>
          <p:nvPr/>
        </p:nvSpPr>
        <p:spPr>
          <a:xfrm>
            <a:off x="6849260" y="1565390"/>
            <a:ext cx="4638600" cy="4075782"/>
          </a:xfrm>
          <a:custGeom>
            <a:avLst/>
            <a:gdLst/>
            <a:ahLst/>
            <a:cxnLst/>
            <a:rect l="l" t="t" r="r" b="b"/>
            <a:pathLst>
              <a:path w="2598704" h="2660129" extrusionOk="0">
                <a:moveTo>
                  <a:pt x="0" y="2608183"/>
                </a:moveTo>
                <a:lnTo>
                  <a:pt x="1422" y="255313"/>
                </a:lnTo>
                <a:cubicBezTo>
                  <a:pt x="1422" y="114308"/>
                  <a:pt x="115730" y="0"/>
                  <a:pt x="256735" y="0"/>
                </a:cubicBezTo>
                <a:lnTo>
                  <a:pt x="2343391" y="0"/>
                </a:lnTo>
                <a:cubicBezTo>
                  <a:pt x="2484396" y="0"/>
                  <a:pt x="2598704" y="114308"/>
                  <a:pt x="2598704" y="255313"/>
                </a:cubicBezTo>
                <a:lnTo>
                  <a:pt x="2590871" y="2660129"/>
                </a:lnTo>
              </a:path>
            </a:pathLst>
          </a:custGeom>
          <a:noFill/>
          <a:ln w="9525" cap="flat" cmpd="sng">
            <a:solidFill>
              <a:srgbClr val="3F3F3F"/>
            </a:solidFill>
            <a:prstDash val="dash"/>
            <a:miter lim="800000"/>
            <a:headEnd type="none" w="sm" len="sm"/>
            <a:tailEnd type="none" w="sm" len="sm"/>
          </a:ln>
        </p:spPr>
        <p:txBody>
          <a:bodyPr spcFirstLastPara="1" wrap="square" lIns="137138" tIns="68550" rIns="137138" bIns="68550" anchor="ctr" anchorCtr="0">
            <a:noAutofit/>
          </a:bodyPr>
          <a:lstStyle/>
          <a:p>
            <a:endParaRPr sz="2700">
              <a:solidFill>
                <a:schemeClr val="lt1"/>
              </a:solidFill>
              <a:latin typeface="Calibri"/>
              <a:ea typeface="Calibri"/>
              <a:cs typeface="Calibri"/>
              <a:sym typeface="Calibri"/>
            </a:endParaRPr>
          </a:p>
        </p:txBody>
      </p:sp>
      <p:sp>
        <p:nvSpPr>
          <p:cNvPr id="219" name="Google Shape;219;p27"/>
          <p:cNvSpPr/>
          <p:nvPr/>
        </p:nvSpPr>
        <p:spPr>
          <a:xfrm>
            <a:off x="2605242" y="2123166"/>
            <a:ext cx="3894231" cy="5644662"/>
          </a:xfrm>
          <a:prstGeom prst="roundRect">
            <a:avLst>
              <a:gd name="adj" fmla="val 7669"/>
            </a:avLst>
          </a:prstGeom>
          <a:solidFill>
            <a:schemeClr val="lt2"/>
          </a:solidFill>
          <a:ln>
            <a:noFill/>
          </a:ln>
          <a:effectLst>
            <a:outerShdw blurRad="63500" algn="ctr" rotWithShape="0">
              <a:srgbClr val="000000">
                <a:alpha val="11764"/>
              </a:srgbClr>
            </a:outerShdw>
          </a:effectLst>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sp>
        <p:nvSpPr>
          <p:cNvPr id="220" name="Google Shape;220;p27"/>
          <p:cNvSpPr txBox="1"/>
          <p:nvPr/>
        </p:nvSpPr>
        <p:spPr>
          <a:xfrm>
            <a:off x="2785678" y="4234800"/>
            <a:ext cx="3655073" cy="3185427"/>
          </a:xfrm>
          <a:prstGeom prst="rect">
            <a:avLst/>
          </a:prstGeom>
          <a:noFill/>
          <a:ln>
            <a:noFill/>
          </a:ln>
        </p:spPr>
        <p:txBody>
          <a:bodyPr spcFirstLastPara="1" wrap="square" lIns="137138" tIns="68550" rIns="137138" bIns="68550" anchor="t" anchorCtr="0">
            <a:spAutoFit/>
          </a:bodyPr>
          <a:lstStyle/>
          <a:p>
            <a:pPr marL="257175" indent="-257175">
              <a:buClr>
                <a:schemeClr val="dk1"/>
              </a:buClr>
              <a:buSzPts val="1600"/>
              <a:buFont typeface="Arial"/>
              <a:buChar char="•"/>
            </a:pPr>
            <a:r>
              <a:rPr lang="en-US" sz="2400">
                <a:solidFill>
                  <a:schemeClr val="dk1"/>
                </a:solidFill>
                <a:latin typeface="Calibri"/>
                <a:ea typeface="Calibri"/>
                <a:cs typeface="Calibri"/>
                <a:sym typeface="Calibri"/>
              </a:rPr>
              <a:t>120+ Innovation Initiatives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380+ Technical reports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OGC hosted services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GeoCipher</a:t>
            </a:r>
            <a:endParaRPr sz="2400">
              <a:solidFill>
                <a:schemeClr val="dk1"/>
              </a:solidFill>
              <a:latin typeface="Calibri"/>
              <a:ea typeface="Calibri"/>
              <a:cs typeface="Calibri"/>
              <a:sym typeface="Calibri"/>
            </a:endParaRPr>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OGC Advice and Capabilities building</a:t>
            </a:r>
            <a:endParaRPr sz="3600"/>
          </a:p>
        </p:txBody>
      </p:sp>
      <p:grpSp>
        <p:nvGrpSpPr>
          <p:cNvPr id="221" name="Google Shape;221;p27"/>
          <p:cNvGrpSpPr/>
          <p:nvPr/>
        </p:nvGrpSpPr>
        <p:grpSpPr>
          <a:xfrm>
            <a:off x="2382166" y="3237821"/>
            <a:ext cx="239942" cy="1002690"/>
            <a:chOff x="4237724" y="3166714"/>
            <a:chExt cx="159961" cy="668460"/>
          </a:xfrm>
        </p:grpSpPr>
        <p:sp>
          <p:nvSpPr>
            <p:cNvPr id="222" name="Google Shape;222;p27"/>
            <p:cNvSpPr/>
            <p:nvPr/>
          </p:nvSpPr>
          <p:spPr>
            <a:xfrm rot="10800000">
              <a:off x="4237724" y="3721699"/>
              <a:ext cx="159727" cy="113475"/>
            </a:xfrm>
            <a:prstGeom prst="rtTriangle">
              <a:avLst/>
            </a:prstGeom>
            <a:solidFill>
              <a:srgbClr val="14575E"/>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sp>
          <p:nvSpPr>
            <p:cNvPr id="223" name="Google Shape;223;p27"/>
            <p:cNvSpPr/>
            <p:nvPr/>
          </p:nvSpPr>
          <p:spPr>
            <a:xfrm flipH="1">
              <a:off x="4237958" y="3166714"/>
              <a:ext cx="159727" cy="113475"/>
            </a:xfrm>
            <a:prstGeom prst="rtTriangle">
              <a:avLst/>
            </a:prstGeom>
            <a:solidFill>
              <a:srgbClr val="14575E"/>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grpSp>
      <p:sp>
        <p:nvSpPr>
          <p:cNvPr id="224" name="Google Shape;224;p27"/>
          <p:cNvSpPr/>
          <p:nvPr/>
        </p:nvSpPr>
        <p:spPr>
          <a:xfrm>
            <a:off x="2382166" y="3396928"/>
            <a:ext cx="4371422" cy="666047"/>
          </a:xfrm>
          <a:prstGeom prst="homePlate">
            <a:avLst>
              <a:gd name="adj" fmla="val 35099"/>
            </a:avLst>
          </a:prstGeom>
          <a:solidFill>
            <a:srgbClr val="02B1FF"/>
          </a:solidFill>
          <a:ln>
            <a:noFill/>
          </a:ln>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sp>
        <p:nvSpPr>
          <p:cNvPr id="225" name="Google Shape;225;p27"/>
          <p:cNvSpPr/>
          <p:nvPr/>
        </p:nvSpPr>
        <p:spPr>
          <a:xfrm flipH="1">
            <a:off x="3582410" y="3429054"/>
            <a:ext cx="1970930" cy="553998"/>
          </a:xfrm>
          <a:prstGeom prst="rect">
            <a:avLst/>
          </a:prstGeom>
          <a:noFill/>
          <a:ln>
            <a:noFill/>
          </a:ln>
        </p:spPr>
        <p:txBody>
          <a:bodyPr spcFirstLastPara="1" wrap="square" lIns="137138" tIns="68550" rIns="137138" bIns="68550" anchor="ctr" anchorCtr="0">
            <a:noAutofit/>
          </a:bodyPr>
          <a:lstStyle/>
          <a:p>
            <a:r>
              <a:rPr lang="en-US" sz="2700" b="1">
                <a:solidFill>
                  <a:schemeClr val="lt2"/>
                </a:solidFill>
                <a:latin typeface="Lato"/>
                <a:ea typeface="Lato"/>
                <a:cs typeface="Lato"/>
                <a:sym typeface="Lato"/>
              </a:rPr>
              <a:t>Innovation</a:t>
            </a:r>
            <a:endParaRPr sz="2400" b="1">
              <a:solidFill>
                <a:schemeClr val="lt2"/>
              </a:solidFill>
              <a:latin typeface="Lato"/>
              <a:ea typeface="Lato"/>
              <a:cs typeface="Lato"/>
              <a:sym typeface="Lato"/>
            </a:endParaRPr>
          </a:p>
        </p:txBody>
      </p:sp>
      <p:sp>
        <p:nvSpPr>
          <p:cNvPr id="226" name="Google Shape;226;p27"/>
          <p:cNvSpPr/>
          <p:nvPr/>
        </p:nvSpPr>
        <p:spPr>
          <a:xfrm>
            <a:off x="7223985" y="2124830"/>
            <a:ext cx="3893400" cy="5642999"/>
          </a:xfrm>
          <a:prstGeom prst="roundRect">
            <a:avLst>
              <a:gd name="adj" fmla="val 7669"/>
            </a:avLst>
          </a:prstGeom>
          <a:solidFill>
            <a:schemeClr val="lt2"/>
          </a:solidFill>
          <a:ln>
            <a:noFill/>
          </a:ln>
          <a:effectLst>
            <a:outerShdw blurRad="63500" algn="ctr" rotWithShape="0">
              <a:srgbClr val="000000">
                <a:alpha val="11764"/>
              </a:srgbClr>
            </a:outerShdw>
          </a:effectLst>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sp>
        <p:nvSpPr>
          <p:cNvPr id="227" name="Google Shape;227;p27"/>
          <p:cNvSpPr txBox="1"/>
          <p:nvPr/>
        </p:nvSpPr>
        <p:spPr>
          <a:xfrm>
            <a:off x="7342225" y="4234799"/>
            <a:ext cx="3652292" cy="3554759"/>
          </a:xfrm>
          <a:prstGeom prst="rect">
            <a:avLst/>
          </a:prstGeom>
          <a:noFill/>
          <a:ln>
            <a:noFill/>
          </a:ln>
        </p:spPr>
        <p:txBody>
          <a:bodyPr spcFirstLastPara="1" wrap="square" lIns="137138" tIns="68550" rIns="137138" bIns="68550" anchor="t" anchorCtr="0">
            <a:spAutoFit/>
          </a:bodyPr>
          <a:lstStyle/>
          <a:p>
            <a:pPr marL="257175" indent="-257175">
              <a:buClr>
                <a:schemeClr val="dk1"/>
              </a:buClr>
              <a:buSzPts val="1600"/>
              <a:buFont typeface="Arial"/>
              <a:buChar char="•"/>
            </a:pPr>
            <a:r>
              <a:rPr lang="en-US" sz="2400">
                <a:solidFill>
                  <a:schemeClr val="dk1"/>
                </a:solidFill>
                <a:latin typeface="Calibri"/>
                <a:ea typeface="Calibri"/>
                <a:cs typeface="Calibri"/>
                <a:sym typeface="Calibri"/>
              </a:rPr>
              <a:t>550+ Members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60+ Alliance partners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50+ Standards Working Groups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45+ Domain Working Groups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25+ Years of Not for Profit Work</a:t>
            </a:r>
            <a:endParaRPr sz="3600"/>
          </a:p>
        </p:txBody>
      </p:sp>
      <p:grpSp>
        <p:nvGrpSpPr>
          <p:cNvPr id="228" name="Google Shape;228;p27"/>
          <p:cNvGrpSpPr/>
          <p:nvPr/>
        </p:nvGrpSpPr>
        <p:grpSpPr>
          <a:xfrm>
            <a:off x="7034018" y="3226496"/>
            <a:ext cx="239942" cy="1002690"/>
            <a:chOff x="4237724" y="3166714"/>
            <a:chExt cx="159961" cy="668460"/>
          </a:xfrm>
        </p:grpSpPr>
        <p:sp>
          <p:nvSpPr>
            <p:cNvPr id="229" name="Google Shape;229;p27"/>
            <p:cNvSpPr/>
            <p:nvPr/>
          </p:nvSpPr>
          <p:spPr>
            <a:xfrm rot="10800000">
              <a:off x="4237724" y="3721699"/>
              <a:ext cx="159727" cy="113475"/>
            </a:xfrm>
            <a:prstGeom prst="rtTriangle">
              <a:avLst/>
            </a:prstGeom>
            <a:solidFill>
              <a:srgbClr val="7F8619"/>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sp>
          <p:nvSpPr>
            <p:cNvPr id="230" name="Google Shape;230;p27"/>
            <p:cNvSpPr/>
            <p:nvPr/>
          </p:nvSpPr>
          <p:spPr>
            <a:xfrm flipH="1">
              <a:off x="4237958" y="3166714"/>
              <a:ext cx="159727" cy="113475"/>
            </a:xfrm>
            <a:prstGeom prst="rtTriangle">
              <a:avLst/>
            </a:prstGeom>
            <a:solidFill>
              <a:srgbClr val="7F8619"/>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grpSp>
      <p:sp>
        <p:nvSpPr>
          <p:cNvPr id="231" name="Google Shape;231;p27"/>
          <p:cNvSpPr/>
          <p:nvPr/>
        </p:nvSpPr>
        <p:spPr>
          <a:xfrm>
            <a:off x="7051586" y="3396928"/>
            <a:ext cx="4374000" cy="666047"/>
          </a:xfrm>
          <a:prstGeom prst="homePlate">
            <a:avLst>
              <a:gd name="adj" fmla="val 35099"/>
            </a:avLst>
          </a:prstGeom>
          <a:solidFill>
            <a:schemeClr val="accent2"/>
          </a:solidFill>
          <a:ln>
            <a:noFill/>
          </a:ln>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sp>
        <p:nvSpPr>
          <p:cNvPr id="232" name="Google Shape;232;p27"/>
          <p:cNvSpPr/>
          <p:nvPr/>
        </p:nvSpPr>
        <p:spPr>
          <a:xfrm flipH="1">
            <a:off x="7958131" y="3429054"/>
            <a:ext cx="2382461" cy="553998"/>
          </a:xfrm>
          <a:prstGeom prst="rect">
            <a:avLst/>
          </a:prstGeom>
          <a:noFill/>
          <a:ln>
            <a:noFill/>
          </a:ln>
        </p:spPr>
        <p:txBody>
          <a:bodyPr spcFirstLastPara="1" wrap="square" lIns="137138" tIns="68550" rIns="137138" bIns="68550" anchor="ctr" anchorCtr="0">
            <a:noAutofit/>
          </a:bodyPr>
          <a:lstStyle/>
          <a:p>
            <a:r>
              <a:rPr lang="en-US" sz="2700" b="1">
                <a:solidFill>
                  <a:schemeClr val="lt2"/>
                </a:solidFill>
                <a:latin typeface="Lato"/>
                <a:ea typeface="Lato"/>
                <a:cs typeface="Lato"/>
                <a:sym typeface="Lato"/>
              </a:rPr>
              <a:t>Community</a:t>
            </a:r>
            <a:endParaRPr sz="2700" b="1">
              <a:solidFill>
                <a:schemeClr val="lt2"/>
              </a:solidFill>
              <a:latin typeface="Lato"/>
              <a:ea typeface="Lato"/>
              <a:cs typeface="Lato"/>
              <a:sym typeface="Lato"/>
            </a:endParaRPr>
          </a:p>
        </p:txBody>
      </p:sp>
      <p:grpSp>
        <p:nvGrpSpPr>
          <p:cNvPr id="234" name="Google Shape;234;p27"/>
          <p:cNvGrpSpPr/>
          <p:nvPr/>
        </p:nvGrpSpPr>
        <p:grpSpPr>
          <a:xfrm>
            <a:off x="8711909" y="2325351"/>
            <a:ext cx="912983" cy="912987"/>
            <a:chOff x="5568766" y="2190570"/>
            <a:chExt cx="608655" cy="608658"/>
          </a:xfrm>
        </p:grpSpPr>
        <p:grpSp>
          <p:nvGrpSpPr>
            <p:cNvPr id="235" name="Google Shape;235;p27"/>
            <p:cNvGrpSpPr/>
            <p:nvPr/>
          </p:nvGrpSpPr>
          <p:grpSpPr>
            <a:xfrm>
              <a:off x="5568766" y="2190570"/>
              <a:ext cx="608655" cy="608658"/>
              <a:chOff x="4950373" y="1746492"/>
              <a:chExt cx="929088" cy="929091"/>
            </a:xfrm>
          </p:grpSpPr>
          <p:sp>
            <p:nvSpPr>
              <p:cNvPr id="236" name="Google Shape;236;p27"/>
              <p:cNvSpPr/>
              <p:nvPr/>
            </p:nvSpPr>
            <p:spPr>
              <a:xfrm>
                <a:off x="4950373" y="1746492"/>
                <a:ext cx="929088" cy="929091"/>
              </a:xfrm>
              <a:prstGeom prst="ellipse">
                <a:avLst/>
              </a:prstGeom>
              <a:solidFill>
                <a:schemeClr val="accent2"/>
              </a:solidFill>
              <a:ln>
                <a:noFill/>
              </a:ln>
              <a:effectLst>
                <a:outerShdw blurRad="50800" algn="ctr" rotWithShape="0">
                  <a:srgbClr val="000000">
                    <a:alpha val="4705"/>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Calibri"/>
                  <a:ea typeface="Calibri"/>
                  <a:cs typeface="Calibri"/>
                  <a:sym typeface="Calibri"/>
                </a:endParaRPr>
              </a:p>
            </p:txBody>
          </p:sp>
          <p:sp>
            <p:nvSpPr>
              <p:cNvPr id="237" name="Google Shape;237;p27"/>
              <p:cNvSpPr/>
              <p:nvPr/>
            </p:nvSpPr>
            <p:spPr>
              <a:xfrm>
                <a:off x="5032620" y="1828744"/>
                <a:ext cx="764592" cy="764588"/>
              </a:xfrm>
              <a:prstGeom prst="ellipse">
                <a:avLst/>
              </a:prstGeom>
              <a:solidFill>
                <a:srgbClr val="FFFFFF"/>
              </a:solidFill>
              <a:ln w="19050" cap="flat" cmpd="sng">
                <a:solidFill>
                  <a:srgbClr val="FFFFFF"/>
                </a:solidFill>
                <a:prstDash val="solid"/>
                <a:miter lim="800000"/>
                <a:headEnd type="none" w="sm" len="sm"/>
                <a:tailEnd type="none" w="sm" len="sm"/>
              </a:ln>
              <a:effectLst>
                <a:outerShdw blurRad="63500" sx="102000" sy="102000" algn="ctr" rotWithShape="0">
                  <a:srgbClr val="000000">
                    <a:alpha val="14901"/>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Arial"/>
                  <a:ea typeface="Arial"/>
                  <a:cs typeface="Arial"/>
                  <a:sym typeface="Arial"/>
                </a:endParaRPr>
              </a:p>
            </p:txBody>
          </p:sp>
        </p:grpSp>
        <p:sp>
          <p:nvSpPr>
            <p:cNvPr id="238" name="Google Shape;238;p27"/>
            <p:cNvSpPr/>
            <p:nvPr/>
          </p:nvSpPr>
          <p:spPr>
            <a:xfrm>
              <a:off x="5702383" y="2335736"/>
              <a:ext cx="347260" cy="333779"/>
            </a:xfrm>
            <a:custGeom>
              <a:avLst/>
              <a:gdLst/>
              <a:ahLst/>
              <a:cxnLst/>
              <a:rect l="l" t="t" r="r" b="b"/>
              <a:pathLst>
                <a:path w="2383388" h="2290850" extrusionOk="0">
                  <a:moveTo>
                    <a:pt x="1720823" y="1655761"/>
                  </a:moveTo>
                  <a:lnTo>
                    <a:pt x="1726834" y="1655761"/>
                  </a:lnTo>
                  <a:lnTo>
                    <a:pt x="1768817" y="1655761"/>
                  </a:lnTo>
                  <a:lnTo>
                    <a:pt x="2253338" y="1655761"/>
                  </a:lnTo>
                  <a:cubicBezTo>
                    <a:pt x="2054301" y="1971778"/>
                    <a:pt x="1715957" y="2204305"/>
                    <a:pt x="1315020" y="2282069"/>
                  </a:cubicBezTo>
                  <a:cubicBezTo>
                    <a:pt x="1426752" y="2219953"/>
                    <a:pt x="1528083" y="2102402"/>
                    <a:pt x="1612336" y="1935424"/>
                  </a:cubicBezTo>
                  <a:cubicBezTo>
                    <a:pt x="1652601" y="1855562"/>
                    <a:pt x="1688192" y="1764821"/>
                    <a:pt x="1717865" y="1665589"/>
                  </a:cubicBezTo>
                  <a:close/>
                  <a:moveTo>
                    <a:pt x="1210252" y="1655761"/>
                  </a:moveTo>
                  <a:lnTo>
                    <a:pt x="1672351" y="1655761"/>
                  </a:lnTo>
                  <a:lnTo>
                    <a:pt x="1684946" y="1655761"/>
                  </a:lnTo>
                  <a:cubicBezTo>
                    <a:pt x="1655844" y="1752894"/>
                    <a:pt x="1621304" y="1841631"/>
                    <a:pt x="1581707" y="1919967"/>
                  </a:cubicBezTo>
                  <a:cubicBezTo>
                    <a:pt x="1490870" y="2099921"/>
                    <a:pt x="1379235" y="2219953"/>
                    <a:pt x="1259869" y="2270810"/>
                  </a:cubicBezTo>
                  <a:cubicBezTo>
                    <a:pt x="1243456" y="2277775"/>
                    <a:pt x="1226949" y="2283500"/>
                    <a:pt x="1210252" y="2287889"/>
                  </a:cubicBezTo>
                  <a:close/>
                  <a:moveTo>
                    <a:pt x="1177144" y="1655667"/>
                  </a:moveTo>
                  <a:lnTo>
                    <a:pt x="1182774" y="1655667"/>
                  </a:lnTo>
                  <a:lnTo>
                    <a:pt x="1182774" y="2290850"/>
                  </a:lnTo>
                  <a:cubicBezTo>
                    <a:pt x="1178576" y="2289896"/>
                    <a:pt x="1174282" y="2288942"/>
                    <a:pt x="1170085" y="2287796"/>
                  </a:cubicBezTo>
                  <a:cubicBezTo>
                    <a:pt x="1161209" y="2285507"/>
                    <a:pt x="1152337" y="2282740"/>
                    <a:pt x="1143463" y="2279686"/>
                  </a:cubicBezTo>
                  <a:lnTo>
                    <a:pt x="1106919" y="2256118"/>
                  </a:lnTo>
                  <a:cubicBezTo>
                    <a:pt x="1001007" y="2187801"/>
                    <a:pt x="907499" y="2080554"/>
                    <a:pt x="828972" y="1937430"/>
                  </a:cubicBezTo>
                  <a:cubicBezTo>
                    <a:pt x="782600" y="1852796"/>
                    <a:pt x="743002" y="1758049"/>
                    <a:pt x="711038" y="1655763"/>
                  </a:cubicBezTo>
                  <a:lnTo>
                    <a:pt x="1170085" y="1655763"/>
                  </a:lnTo>
                  <a:lnTo>
                    <a:pt x="1170942" y="1655763"/>
                  </a:lnTo>
                  <a:lnTo>
                    <a:pt x="1177144" y="1655763"/>
                  </a:lnTo>
                  <a:close/>
                  <a:moveTo>
                    <a:pt x="129862" y="1655667"/>
                  </a:moveTo>
                  <a:lnTo>
                    <a:pt x="614383" y="1655667"/>
                  </a:lnTo>
                  <a:lnTo>
                    <a:pt x="659038" y="1655667"/>
                  </a:lnTo>
                  <a:lnTo>
                    <a:pt x="671920" y="1655667"/>
                  </a:lnTo>
                  <a:lnTo>
                    <a:pt x="672682" y="1655667"/>
                  </a:lnTo>
                  <a:lnTo>
                    <a:pt x="674973" y="1655667"/>
                  </a:lnTo>
                  <a:cubicBezTo>
                    <a:pt x="679075" y="1669312"/>
                    <a:pt x="683274" y="1682766"/>
                    <a:pt x="687662" y="1696123"/>
                  </a:cubicBezTo>
                  <a:cubicBezTo>
                    <a:pt x="692052" y="1709481"/>
                    <a:pt x="696536" y="1722649"/>
                    <a:pt x="701116" y="1735721"/>
                  </a:cubicBezTo>
                  <a:cubicBezTo>
                    <a:pt x="705791" y="1748697"/>
                    <a:pt x="710466" y="1761579"/>
                    <a:pt x="715333" y="1774365"/>
                  </a:cubicBezTo>
                  <a:cubicBezTo>
                    <a:pt x="729836" y="1812626"/>
                    <a:pt x="745484" y="1849456"/>
                    <a:pt x="762183" y="1884855"/>
                  </a:cubicBezTo>
                  <a:cubicBezTo>
                    <a:pt x="767715" y="1896688"/>
                    <a:pt x="773346" y="1908327"/>
                    <a:pt x="779167" y="1919778"/>
                  </a:cubicBezTo>
                  <a:cubicBezTo>
                    <a:pt x="784987" y="1931322"/>
                    <a:pt x="790902" y="1942582"/>
                    <a:pt x="796914" y="1953745"/>
                  </a:cubicBezTo>
                  <a:cubicBezTo>
                    <a:pt x="802830" y="1964718"/>
                    <a:pt x="808936" y="1975692"/>
                    <a:pt x="815138" y="1986377"/>
                  </a:cubicBezTo>
                  <a:cubicBezTo>
                    <a:pt x="833745" y="2018628"/>
                    <a:pt x="853495" y="2049352"/>
                    <a:pt x="874200" y="2078358"/>
                  </a:cubicBezTo>
                  <a:cubicBezTo>
                    <a:pt x="885269" y="2093816"/>
                    <a:pt x="896623" y="2108796"/>
                    <a:pt x="908263" y="2123299"/>
                  </a:cubicBezTo>
                  <a:cubicBezTo>
                    <a:pt x="914084" y="2130551"/>
                    <a:pt x="920000" y="2137707"/>
                    <a:pt x="925915" y="2144673"/>
                  </a:cubicBezTo>
                  <a:cubicBezTo>
                    <a:pt x="955781" y="2179594"/>
                    <a:pt x="987267" y="2211272"/>
                    <a:pt x="1020568" y="2239038"/>
                  </a:cubicBezTo>
                  <a:cubicBezTo>
                    <a:pt x="1040511" y="2255736"/>
                    <a:pt x="1061120" y="2271003"/>
                    <a:pt x="1082111" y="2284742"/>
                  </a:cubicBezTo>
                  <a:cubicBezTo>
                    <a:pt x="1073046" y="2283025"/>
                    <a:pt x="1064077" y="2281212"/>
                    <a:pt x="1055108" y="2279399"/>
                  </a:cubicBezTo>
                  <a:cubicBezTo>
                    <a:pt x="659992" y="2199155"/>
                    <a:pt x="326705" y="1968248"/>
                    <a:pt x="129862" y="1655667"/>
                  </a:cubicBezTo>
                  <a:close/>
                  <a:moveTo>
                    <a:pt x="0" y="1113991"/>
                  </a:moveTo>
                  <a:cubicBezTo>
                    <a:pt x="203236" y="1114087"/>
                    <a:pt x="406471" y="1114277"/>
                    <a:pt x="609707" y="1114373"/>
                  </a:cubicBezTo>
                  <a:cubicBezTo>
                    <a:pt x="613045" y="1114373"/>
                    <a:pt x="616481" y="1114373"/>
                    <a:pt x="619819" y="1114373"/>
                  </a:cubicBezTo>
                  <a:cubicBezTo>
                    <a:pt x="619916" y="1144238"/>
                    <a:pt x="620489" y="1175248"/>
                    <a:pt x="621729" y="1207308"/>
                  </a:cubicBezTo>
                  <a:cubicBezTo>
                    <a:pt x="622588" y="1228681"/>
                    <a:pt x="623732" y="1250436"/>
                    <a:pt x="625164" y="1272764"/>
                  </a:cubicBezTo>
                  <a:cubicBezTo>
                    <a:pt x="626596" y="1294995"/>
                    <a:pt x="628407" y="1317704"/>
                    <a:pt x="630506" y="1340890"/>
                  </a:cubicBezTo>
                  <a:cubicBezTo>
                    <a:pt x="631556" y="1352436"/>
                    <a:pt x="632700" y="1364076"/>
                    <a:pt x="633941" y="1375907"/>
                  </a:cubicBezTo>
                  <a:cubicBezTo>
                    <a:pt x="641004" y="1442699"/>
                    <a:pt x="650259" y="1505578"/>
                    <a:pt x="660944" y="1564259"/>
                  </a:cubicBezTo>
                  <a:cubicBezTo>
                    <a:pt x="664475" y="1583723"/>
                    <a:pt x="668196" y="1602806"/>
                    <a:pt x="672014" y="1621604"/>
                  </a:cubicBezTo>
                  <a:lnTo>
                    <a:pt x="665620" y="1621604"/>
                  </a:lnTo>
                  <a:lnTo>
                    <a:pt x="114880" y="1621604"/>
                  </a:lnTo>
                  <a:cubicBezTo>
                    <a:pt x="108679" y="1606910"/>
                    <a:pt x="102667" y="1592121"/>
                    <a:pt x="96847" y="1577235"/>
                  </a:cubicBezTo>
                  <a:cubicBezTo>
                    <a:pt x="91122" y="1562351"/>
                    <a:pt x="85492" y="1547275"/>
                    <a:pt x="80244" y="1532103"/>
                  </a:cubicBezTo>
                  <a:cubicBezTo>
                    <a:pt x="34350" y="1400716"/>
                    <a:pt x="6583" y="1260169"/>
                    <a:pt x="0" y="1113991"/>
                  </a:cubicBezTo>
                  <a:close/>
                  <a:moveTo>
                    <a:pt x="1217123" y="1113800"/>
                  </a:moveTo>
                  <a:cubicBezTo>
                    <a:pt x="1390971" y="1113800"/>
                    <a:pt x="1564722" y="1113800"/>
                    <a:pt x="1738571" y="1113800"/>
                  </a:cubicBezTo>
                  <a:cubicBezTo>
                    <a:pt x="1743149" y="1113800"/>
                    <a:pt x="1747827" y="1113800"/>
                    <a:pt x="1752406" y="1113800"/>
                  </a:cubicBezTo>
                  <a:cubicBezTo>
                    <a:pt x="1752502" y="1123724"/>
                    <a:pt x="1752502" y="1133742"/>
                    <a:pt x="1752406" y="1143856"/>
                  </a:cubicBezTo>
                  <a:cubicBezTo>
                    <a:pt x="1752310" y="1164276"/>
                    <a:pt x="1751929" y="1185172"/>
                    <a:pt x="1751261" y="1206640"/>
                  </a:cubicBezTo>
                  <a:cubicBezTo>
                    <a:pt x="1749926" y="1249578"/>
                    <a:pt x="1747253" y="1294613"/>
                    <a:pt x="1742865" y="1341654"/>
                  </a:cubicBezTo>
                  <a:cubicBezTo>
                    <a:pt x="1741815" y="1353390"/>
                    <a:pt x="1740671" y="1365221"/>
                    <a:pt x="1739334" y="1377243"/>
                  </a:cubicBezTo>
                  <a:cubicBezTo>
                    <a:pt x="1738190" y="1388408"/>
                    <a:pt x="1736853" y="1399476"/>
                    <a:pt x="1735518" y="1410449"/>
                  </a:cubicBezTo>
                  <a:cubicBezTo>
                    <a:pt x="1726071" y="1486972"/>
                    <a:pt x="1713380" y="1557485"/>
                    <a:pt x="1699258" y="1621413"/>
                  </a:cubicBezTo>
                  <a:lnTo>
                    <a:pt x="1683610" y="1621413"/>
                  </a:lnTo>
                  <a:lnTo>
                    <a:pt x="1682751" y="1621413"/>
                  </a:lnTo>
                  <a:lnTo>
                    <a:pt x="1217123" y="1621413"/>
                  </a:lnTo>
                  <a:close/>
                  <a:moveTo>
                    <a:pt x="654169" y="1113800"/>
                  </a:moveTo>
                  <a:lnTo>
                    <a:pt x="1170274" y="1113800"/>
                  </a:lnTo>
                  <a:lnTo>
                    <a:pt x="1182773" y="1113800"/>
                  </a:lnTo>
                  <a:lnTo>
                    <a:pt x="1182773" y="1621413"/>
                  </a:lnTo>
                  <a:lnTo>
                    <a:pt x="1170274" y="1621413"/>
                  </a:lnTo>
                  <a:lnTo>
                    <a:pt x="1163309" y="1621413"/>
                  </a:lnTo>
                  <a:lnTo>
                    <a:pt x="707029" y="1621413"/>
                  </a:lnTo>
                  <a:lnTo>
                    <a:pt x="705599" y="1614543"/>
                  </a:lnTo>
                  <a:cubicBezTo>
                    <a:pt x="689282" y="1534776"/>
                    <a:pt x="676689" y="1453290"/>
                    <a:pt x="668101" y="1372282"/>
                  </a:cubicBezTo>
                  <a:cubicBezTo>
                    <a:pt x="659035" y="1286885"/>
                    <a:pt x="654360" y="1200056"/>
                    <a:pt x="654169" y="1114182"/>
                  </a:cubicBezTo>
                  <a:close/>
                  <a:moveTo>
                    <a:pt x="1784464" y="1113704"/>
                  </a:moveTo>
                  <a:lnTo>
                    <a:pt x="2383388" y="1113704"/>
                  </a:lnTo>
                  <a:cubicBezTo>
                    <a:pt x="2380335" y="1181163"/>
                    <a:pt x="2372798" y="1247477"/>
                    <a:pt x="2361156" y="1312170"/>
                  </a:cubicBezTo>
                  <a:cubicBezTo>
                    <a:pt x="2357245" y="1333733"/>
                    <a:pt x="2352855" y="1355202"/>
                    <a:pt x="2348084" y="1376384"/>
                  </a:cubicBezTo>
                  <a:cubicBezTo>
                    <a:pt x="2338447" y="1418844"/>
                    <a:pt x="2326998" y="1460541"/>
                    <a:pt x="2313831" y="1501379"/>
                  </a:cubicBezTo>
                  <a:cubicBezTo>
                    <a:pt x="2310491" y="1511684"/>
                    <a:pt x="2307152" y="1521799"/>
                    <a:pt x="2303622" y="1531913"/>
                  </a:cubicBezTo>
                  <a:cubicBezTo>
                    <a:pt x="2298374" y="1547083"/>
                    <a:pt x="2292840" y="1562159"/>
                    <a:pt x="2287114" y="1577043"/>
                  </a:cubicBezTo>
                  <a:cubicBezTo>
                    <a:pt x="2281389" y="1591929"/>
                    <a:pt x="2275378" y="1606718"/>
                    <a:pt x="2269175" y="1621412"/>
                  </a:cubicBezTo>
                  <a:lnTo>
                    <a:pt x="1731604" y="1621412"/>
                  </a:lnTo>
                  <a:cubicBezTo>
                    <a:pt x="1748970" y="1542217"/>
                    <a:pt x="1762231" y="1461400"/>
                    <a:pt x="1771106" y="1380869"/>
                  </a:cubicBezTo>
                  <a:cubicBezTo>
                    <a:pt x="1780742" y="1292514"/>
                    <a:pt x="1785227" y="1202632"/>
                    <a:pt x="1784464" y="1113704"/>
                  </a:cubicBezTo>
                  <a:close/>
                  <a:moveTo>
                    <a:pt x="1952874" y="754545"/>
                  </a:moveTo>
                  <a:lnTo>
                    <a:pt x="2237116" y="754545"/>
                  </a:lnTo>
                  <a:cubicBezTo>
                    <a:pt x="2315643" y="754450"/>
                    <a:pt x="2379285" y="828301"/>
                    <a:pt x="2379285" y="919232"/>
                  </a:cubicBezTo>
                  <a:lnTo>
                    <a:pt x="2379285" y="1084016"/>
                  </a:lnTo>
                  <a:lnTo>
                    <a:pt x="1810799" y="1084016"/>
                  </a:lnTo>
                  <a:lnTo>
                    <a:pt x="1810799" y="919232"/>
                  </a:lnTo>
                  <a:cubicBezTo>
                    <a:pt x="1810799" y="873719"/>
                    <a:pt x="1826734" y="832595"/>
                    <a:pt x="1852400" y="802826"/>
                  </a:cubicBezTo>
                  <a:cubicBezTo>
                    <a:pt x="1878162" y="772960"/>
                    <a:pt x="1913657" y="754545"/>
                    <a:pt x="1952874" y="754545"/>
                  </a:cubicBezTo>
                  <a:close/>
                  <a:moveTo>
                    <a:pt x="182435" y="754545"/>
                  </a:moveTo>
                  <a:lnTo>
                    <a:pt x="466679" y="754545"/>
                  </a:lnTo>
                  <a:cubicBezTo>
                    <a:pt x="545205" y="754450"/>
                    <a:pt x="608847" y="828301"/>
                    <a:pt x="608847" y="919232"/>
                  </a:cubicBezTo>
                  <a:lnTo>
                    <a:pt x="608847" y="1084016"/>
                  </a:lnTo>
                  <a:lnTo>
                    <a:pt x="40361" y="1084016"/>
                  </a:lnTo>
                  <a:lnTo>
                    <a:pt x="40361" y="919232"/>
                  </a:lnTo>
                  <a:cubicBezTo>
                    <a:pt x="40361" y="873719"/>
                    <a:pt x="56295" y="832595"/>
                    <a:pt x="81962" y="802826"/>
                  </a:cubicBezTo>
                  <a:cubicBezTo>
                    <a:pt x="107724" y="772960"/>
                    <a:pt x="143219" y="754545"/>
                    <a:pt x="182435" y="754545"/>
                  </a:cubicBezTo>
                  <a:close/>
                  <a:moveTo>
                    <a:pt x="971381" y="496924"/>
                  </a:moveTo>
                  <a:cubicBezTo>
                    <a:pt x="971381" y="496924"/>
                    <a:pt x="1448461" y="496924"/>
                    <a:pt x="1448461" y="496924"/>
                  </a:cubicBezTo>
                  <a:cubicBezTo>
                    <a:pt x="1517255" y="496924"/>
                    <a:pt x="1581756" y="527839"/>
                    <a:pt x="1630132" y="583944"/>
                  </a:cubicBezTo>
                  <a:cubicBezTo>
                    <a:pt x="1677841" y="639285"/>
                    <a:pt x="1704174" y="712755"/>
                    <a:pt x="1704174" y="790709"/>
                  </a:cubicBezTo>
                  <a:lnTo>
                    <a:pt x="1704174" y="1084398"/>
                  </a:lnTo>
                  <a:lnTo>
                    <a:pt x="715666" y="1084398"/>
                  </a:lnTo>
                  <a:lnTo>
                    <a:pt x="715666" y="1084303"/>
                  </a:lnTo>
                  <a:lnTo>
                    <a:pt x="715666" y="790613"/>
                  </a:lnTo>
                  <a:cubicBezTo>
                    <a:pt x="715666" y="712660"/>
                    <a:pt x="741906" y="639285"/>
                    <a:pt x="789709" y="583944"/>
                  </a:cubicBezTo>
                  <a:cubicBezTo>
                    <a:pt x="838085" y="527839"/>
                    <a:pt x="902681" y="496924"/>
                    <a:pt x="971381" y="496924"/>
                  </a:cubicBezTo>
                  <a:close/>
                  <a:moveTo>
                    <a:pt x="2095999" y="448260"/>
                  </a:moveTo>
                  <a:cubicBezTo>
                    <a:pt x="2174526" y="448260"/>
                    <a:pt x="2238167" y="511903"/>
                    <a:pt x="2238167" y="590334"/>
                  </a:cubicBezTo>
                  <a:cubicBezTo>
                    <a:pt x="2238167" y="668863"/>
                    <a:pt x="2174526" y="732410"/>
                    <a:pt x="2095999" y="732410"/>
                  </a:cubicBezTo>
                  <a:cubicBezTo>
                    <a:pt x="2017470" y="732410"/>
                    <a:pt x="1953924" y="668767"/>
                    <a:pt x="1953924" y="590334"/>
                  </a:cubicBezTo>
                  <a:cubicBezTo>
                    <a:pt x="1953924" y="511808"/>
                    <a:pt x="2017565" y="448260"/>
                    <a:pt x="2095999" y="448260"/>
                  </a:cubicBezTo>
                  <a:close/>
                  <a:moveTo>
                    <a:pt x="325560" y="448260"/>
                  </a:moveTo>
                  <a:cubicBezTo>
                    <a:pt x="404182" y="448260"/>
                    <a:pt x="467729" y="511903"/>
                    <a:pt x="467729" y="590334"/>
                  </a:cubicBezTo>
                  <a:cubicBezTo>
                    <a:pt x="467729" y="668863"/>
                    <a:pt x="404087" y="732410"/>
                    <a:pt x="325560" y="732410"/>
                  </a:cubicBezTo>
                  <a:cubicBezTo>
                    <a:pt x="247032" y="732410"/>
                    <a:pt x="183485" y="668767"/>
                    <a:pt x="183485" y="590334"/>
                  </a:cubicBezTo>
                  <a:cubicBezTo>
                    <a:pt x="183485" y="511808"/>
                    <a:pt x="247127" y="448260"/>
                    <a:pt x="325560" y="448260"/>
                  </a:cubicBezTo>
                  <a:close/>
                  <a:moveTo>
                    <a:pt x="1211351" y="0"/>
                  </a:moveTo>
                  <a:cubicBezTo>
                    <a:pt x="1343120" y="0"/>
                    <a:pt x="1449891" y="106770"/>
                    <a:pt x="1449891" y="238539"/>
                  </a:cubicBezTo>
                  <a:cubicBezTo>
                    <a:pt x="1449891" y="370308"/>
                    <a:pt x="1343120" y="477079"/>
                    <a:pt x="1211351" y="477079"/>
                  </a:cubicBezTo>
                  <a:cubicBezTo>
                    <a:pt x="1079583" y="477079"/>
                    <a:pt x="972812" y="370308"/>
                    <a:pt x="972812" y="238539"/>
                  </a:cubicBezTo>
                  <a:cubicBezTo>
                    <a:pt x="972812" y="106770"/>
                    <a:pt x="1079583" y="0"/>
                    <a:pt x="1211351" y="0"/>
                  </a:cubicBezTo>
                  <a:close/>
                </a:path>
              </a:pathLst>
            </a:custGeom>
            <a:solidFill>
              <a:srgbClr val="3F3F3F"/>
            </a:solidFill>
            <a:ln>
              <a:noFill/>
            </a:ln>
          </p:spPr>
          <p:txBody>
            <a:bodyPr spcFirstLastPara="1" wrap="square" lIns="137138" tIns="68550" rIns="137138" bIns="68550" anchor="ctr" anchorCtr="0">
              <a:noAutofit/>
            </a:bodyPr>
            <a:lstStyle/>
            <a:p>
              <a:pPr algn="l"/>
              <a:endParaRPr sz="2801">
                <a:solidFill>
                  <a:schemeClr val="dk1"/>
                </a:solidFill>
                <a:latin typeface="Calibri"/>
                <a:ea typeface="Calibri"/>
                <a:cs typeface="Calibri"/>
                <a:sym typeface="Calibri"/>
              </a:endParaRPr>
            </a:p>
          </p:txBody>
        </p:sp>
      </p:grpSp>
      <p:grpSp>
        <p:nvGrpSpPr>
          <p:cNvPr id="239" name="Google Shape;239;p27"/>
          <p:cNvGrpSpPr/>
          <p:nvPr/>
        </p:nvGrpSpPr>
        <p:grpSpPr>
          <a:xfrm>
            <a:off x="4061711" y="2325351"/>
            <a:ext cx="912983" cy="912987"/>
            <a:chOff x="3013040" y="2190570"/>
            <a:chExt cx="608655" cy="608658"/>
          </a:xfrm>
        </p:grpSpPr>
        <p:grpSp>
          <p:nvGrpSpPr>
            <p:cNvPr id="240" name="Google Shape;240;p27"/>
            <p:cNvGrpSpPr/>
            <p:nvPr/>
          </p:nvGrpSpPr>
          <p:grpSpPr>
            <a:xfrm>
              <a:off x="3013040" y="2190570"/>
              <a:ext cx="608655" cy="608658"/>
              <a:chOff x="4950373" y="1746492"/>
              <a:chExt cx="929088" cy="929091"/>
            </a:xfrm>
          </p:grpSpPr>
          <p:sp>
            <p:nvSpPr>
              <p:cNvPr id="241" name="Google Shape;241;p27"/>
              <p:cNvSpPr/>
              <p:nvPr/>
            </p:nvSpPr>
            <p:spPr>
              <a:xfrm>
                <a:off x="4950373" y="1746492"/>
                <a:ext cx="929088" cy="929091"/>
              </a:xfrm>
              <a:prstGeom prst="ellipse">
                <a:avLst/>
              </a:prstGeom>
              <a:solidFill>
                <a:srgbClr val="02B1FF"/>
              </a:solidFill>
              <a:ln>
                <a:noFill/>
              </a:ln>
              <a:effectLst>
                <a:outerShdw blurRad="50800" algn="ctr" rotWithShape="0">
                  <a:srgbClr val="000000">
                    <a:alpha val="4705"/>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Calibri"/>
                  <a:ea typeface="Calibri"/>
                  <a:cs typeface="Calibri"/>
                  <a:sym typeface="Calibri"/>
                </a:endParaRPr>
              </a:p>
            </p:txBody>
          </p:sp>
          <p:sp>
            <p:nvSpPr>
              <p:cNvPr id="242" name="Google Shape;242;p27"/>
              <p:cNvSpPr/>
              <p:nvPr/>
            </p:nvSpPr>
            <p:spPr>
              <a:xfrm>
                <a:off x="5032621" y="1828744"/>
                <a:ext cx="764592" cy="764587"/>
              </a:xfrm>
              <a:prstGeom prst="ellipse">
                <a:avLst/>
              </a:prstGeom>
              <a:solidFill>
                <a:srgbClr val="FFFFFF"/>
              </a:solidFill>
              <a:ln w="19050" cap="flat" cmpd="sng">
                <a:solidFill>
                  <a:srgbClr val="FFFFFF"/>
                </a:solidFill>
                <a:prstDash val="solid"/>
                <a:miter lim="800000"/>
                <a:headEnd type="none" w="sm" len="sm"/>
                <a:tailEnd type="none" w="sm" len="sm"/>
              </a:ln>
              <a:effectLst>
                <a:outerShdw blurRad="63500" sx="102000" sy="102000" algn="ctr" rotWithShape="0">
                  <a:srgbClr val="000000">
                    <a:alpha val="14901"/>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Arial"/>
                  <a:ea typeface="Arial"/>
                  <a:cs typeface="Arial"/>
                  <a:sym typeface="Arial"/>
                </a:endParaRPr>
              </a:p>
            </p:txBody>
          </p:sp>
        </p:grpSp>
        <p:sp>
          <p:nvSpPr>
            <p:cNvPr id="243" name="Google Shape;243;p27"/>
            <p:cNvSpPr/>
            <p:nvPr/>
          </p:nvSpPr>
          <p:spPr>
            <a:xfrm>
              <a:off x="3182631" y="2311864"/>
              <a:ext cx="287862" cy="381521"/>
            </a:xfrm>
            <a:custGeom>
              <a:avLst/>
              <a:gdLst/>
              <a:ahLst/>
              <a:cxnLst/>
              <a:rect l="l" t="t" r="r" b="b"/>
              <a:pathLst>
                <a:path w="1813956" h="2404142" extrusionOk="0">
                  <a:moveTo>
                    <a:pt x="880439" y="2307907"/>
                  </a:moveTo>
                  <a:lnTo>
                    <a:pt x="882345" y="2348865"/>
                  </a:lnTo>
                  <a:cubicBezTo>
                    <a:pt x="883299" y="2375535"/>
                    <a:pt x="859485" y="2398395"/>
                    <a:pt x="829005" y="2399347"/>
                  </a:cubicBezTo>
                  <a:lnTo>
                    <a:pt x="678511" y="2404111"/>
                  </a:lnTo>
                  <a:cubicBezTo>
                    <a:pt x="648031" y="2405063"/>
                    <a:pt x="622313" y="2384107"/>
                    <a:pt x="621359" y="2357439"/>
                  </a:cubicBezTo>
                  <a:lnTo>
                    <a:pt x="620407" y="2322195"/>
                  </a:lnTo>
                  <a:close/>
                  <a:moveTo>
                    <a:pt x="912827" y="2170747"/>
                  </a:moveTo>
                  <a:cubicBezTo>
                    <a:pt x="932827" y="2169795"/>
                    <a:pt x="949973" y="2190751"/>
                    <a:pt x="949021" y="2217419"/>
                  </a:cubicBezTo>
                  <a:cubicBezTo>
                    <a:pt x="949021" y="2244091"/>
                    <a:pt x="932827" y="2267903"/>
                    <a:pt x="912827" y="2268855"/>
                  </a:cubicBezTo>
                  <a:lnTo>
                    <a:pt x="588975" y="2288857"/>
                  </a:lnTo>
                  <a:cubicBezTo>
                    <a:pt x="568973" y="2290763"/>
                    <a:pt x="552781" y="2268855"/>
                    <a:pt x="552781" y="2242183"/>
                  </a:cubicBezTo>
                  <a:cubicBezTo>
                    <a:pt x="552781" y="2215515"/>
                    <a:pt x="568973" y="2191703"/>
                    <a:pt x="588975" y="2190751"/>
                  </a:cubicBezTo>
                  <a:close/>
                  <a:moveTo>
                    <a:pt x="949021" y="2037397"/>
                  </a:moveTo>
                  <a:cubicBezTo>
                    <a:pt x="972833" y="2036443"/>
                    <a:pt x="992835" y="2057399"/>
                    <a:pt x="993787" y="2084069"/>
                  </a:cubicBezTo>
                  <a:cubicBezTo>
                    <a:pt x="993787" y="2110739"/>
                    <a:pt x="973787" y="2134551"/>
                    <a:pt x="949021" y="2135505"/>
                  </a:cubicBezTo>
                  <a:lnTo>
                    <a:pt x="553733" y="2155507"/>
                  </a:lnTo>
                  <a:cubicBezTo>
                    <a:pt x="528967" y="2157411"/>
                    <a:pt x="508967" y="2135505"/>
                    <a:pt x="508967" y="2108835"/>
                  </a:cubicBezTo>
                  <a:cubicBezTo>
                    <a:pt x="508967" y="2082165"/>
                    <a:pt x="528967" y="2058351"/>
                    <a:pt x="553733" y="2057399"/>
                  </a:cubicBezTo>
                  <a:close/>
                  <a:moveTo>
                    <a:pt x="971879" y="1904999"/>
                  </a:moveTo>
                  <a:cubicBezTo>
                    <a:pt x="998551" y="1904047"/>
                    <a:pt x="1021411" y="1925003"/>
                    <a:pt x="1021411" y="1951671"/>
                  </a:cubicBezTo>
                  <a:cubicBezTo>
                    <a:pt x="1021411" y="1978343"/>
                    <a:pt x="999503" y="2002155"/>
                    <a:pt x="971879" y="2003107"/>
                  </a:cubicBezTo>
                  <a:lnTo>
                    <a:pt x="530873" y="2023111"/>
                  </a:lnTo>
                  <a:cubicBezTo>
                    <a:pt x="503251" y="2025015"/>
                    <a:pt x="481343" y="2003107"/>
                    <a:pt x="481343" y="1976437"/>
                  </a:cubicBezTo>
                  <a:cubicBezTo>
                    <a:pt x="481343" y="1949767"/>
                    <a:pt x="503251" y="1925955"/>
                    <a:pt x="530873" y="1925003"/>
                  </a:cubicBezTo>
                  <a:close/>
                  <a:moveTo>
                    <a:pt x="408953" y="761048"/>
                  </a:moveTo>
                  <a:lnTo>
                    <a:pt x="713753" y="761048"/>
                  </a:lnTo>
                  <a:cubicBezTo>
                    <a:pt x="727087" y="761048"/>
                    <a:pt x="738519" y="772478"/>
                    <a:pt x="738519" y="785813"/>
                  </a:cubicBezTo>
                  <a:lnTo>
                    <a:pt x="738519" y="887730"/>
                  </a:lnTo>
                  <a:cubicBezTo>
                    <a:pt x="722325" y="866775"/>
                    <a:pt x="697559" y="854393"/>
                    <a:pt x="670891" y="854393"/>
                  </a:cubicBezTo>
                  <a:cubicBezTo>
                    <a:pt x="624219" y="854393"/>
                    <a:pt x="586119" y="892493"/>
                    <a:pt x="586119" y="939165"/>
                  </a:cubicBezTo>
                  <a:cubicBezTo>
                    <a:pt x="586119" y="985838"/>
                    <a:pt x="624219" y="1023938"/>
                    <a:pt x="670891" y="1023938"/>
                  </a:cubicBezTo>
                  <a:cubicBezTo>
                    <a:pt x="697559" y="1023938"/>
                    <a:pt x="722325" y="1011555"/>
                    <a:pt x="738519" y="990600"/>
                  </a:cubicBezTo>
                  <a:lnTo>
                    <a:pt x="738519" y="1091565"/>
                  </a:lnTo>
                  <a:cubicBezTo>
                    <a:pt x="738519" y="1104900"/>
                    <a:pt x="727087" y="1116330"/>
                    <a:pt x="713753" y="1116330"/>
                  </a:cubicBezTo>
                  <a:lnTo>
                    <a:pt x="576593" y="1116330"/>
                  </a:lnTo>
                  <a:lnTo>
                    <a:pt x="576593" y="1176338"/>
                  </a:lnTo>
                  <a:lnTo>
                    <a:pt x="585165" y="1181100"/>
                  </a:lnTo>
                  <a:cubicBezTo>
                    <a:pt x="601359" y="1189673"/>
                    <a:pt x="610883" y="1206819"/>
                    <a:pt x="610883" y="1224915"/>
                  </a:cubicBezTo>
                  <a:cubicBezTo>
                    <a:pt x="610883" y="1252539"/>
                    <a:pt x="588023" y="1275399"/>
                    <a:pt x="560399" y="1275399"/>
                  </a:cubicBezTo>
                  <a:cubicBezTo>
                    <a:pt x="532779" y="1275399"/>
                    <a:pt x="509919" y="1253491"/>
                    <a:pt x="510871" y="1226819"/>
                  </a:cubicBezTo>
                  <a:cubicBezTo>
                    <a:pt x="510871" y="1208723"/>
                    <a:pt x="520395" y="1191578"/>
                    <a:pt x="536587" y="1183005"/>
                  </a:cubicBezTo>
                  <a:lnTo>
                    <a:pt x="545159" y="1178243"/>
                  </a:lnTo>
                  <a:lnTo>
                    <a:pt x="545159" y="1118235"/>
                  </a:lnTo>
                  <a:lnTo>
                    <a:pt x="407999" y="1118235"/>
                  </a:lnTo>
                  <a:cubicBezTo>
                    <a:pt x="394665" y="1118235"/>
                    <a:pt x="383235" y="1106805"/>
                    <a:pt x="383235" y="1093470"/>
                  </a:cubicBezTo>
                  <a:lnTo>
                    <a:pt x="383235" y="956310"/>
                  </a:lnTo>
                  <a:lnTo>
                    <a:pt x="323227" y="956310"/>
                  </a:lnTo>
                  <a:lnTo>
                    <a:pt x="318465" y="964883"/>
                  </a:lnTo>
                  <a:cubicBezTo>
                    <a:pt x="309893" y="981075"/>
                    <a:pt x="292747" y="990600"/>
                    <a:pt x="274651" y="990600"/>
                  </a:cubicBezTo>
                  <a:cubicBezTo>
                    <a:pt x="247027" y="990600"/>
                    <a:pt x="224167" y="967740"/>
                    <a:pt x="224167" y="940118"/>
                  </a:cubicBezTo>
                  <a:cubicBezTo>
                    <a:pt x="224167" y="912495"/>
                    <a:pt x="247027" y="889635"/>
                    <a:pt x="274651" y="889635"/>
                  </a:cubicBezTo>
                  <a:cubicBezTo>
                    <a:pt x="292747" y="889635"/>
                    <a:pt x="309893" y="899160"/>
                    <a:pt x="318465" y="915353"/>
                  </a:cubicBezTo>
                  <a:lnTo>
                    <a:pt x="323227" y="923925"/>
                  </a:lnTo>
                  <a:lnTo>
                    <a:pt x="384187" y="923925"/>
                  </a:lnTo>
                  <a:lnTo>
                    <a:pt x="384187" y="785813"/>
                  </a:lnTo>
                  <a:cubicBezTo>
                    <a:pt x="384187" y="772478"/>
                    <a:pt x="395619" y="761048"/>
                    <a:pt x="408953" y="761048"/>
                  </a:cubicBezTo>
                  <a:close/>
                  <a:moveTo>
                    <a:pt x="559447" y="603885"/>
                  </a:moveTo>
                  <a:cubicBezTo>
                    <a:pt x="587071" y="603885"/>
                    <a:pt x="609931" y="626745"/>
                    <a:pt x="609931" y="654367"/>
                  </a:cubicBezTo>
                  <a:cubicBezTo>
                    <a:pt x="609931" y="672465"/>
                    <a:pt x="600407" y="689610"/>
                    <a:pt x="584213" y="698182"/>
                  </a:cubicBezTo>
                  <a:lnTo>
                    <a:pt x="575641" y="702945"/>
                  </a:lnTo>
                  <a:lnTo>
                    <a:pt x="575641" y="728662"/>
                  </a:lnTo>
                  <a:lnTo>
                    <a:pt x="544207" y="728662"/>
                  </a:lnTo>
                  <a:lnTo>
                    <a:pt x="544207" y="702945"/>
                  </a:lnTo>
                  <a:lnTo>
                    <a:pt x="535635" y="698182"/>
                  </a:lnTo>
                  <a:cubicBezTo>
                    <a:pt x="519443" y="689610"/>
                    <a:pt x="509919" y="672465"/>
                    <a:pt x="508967" y="654367"/>
                  </a:cubicBezTo>
                  <a:cubicBezTo>
                    <a:pt x="508967" y="626745"/>
                    <a:pt x="531827" y="603885"/>
                    <a:pt x="559447" y="603885"/>
                  </a:cubicBezTo>
                  <a:close/>
                  <a:moveTo>
                    <a:pt x="560401" y="567690"/>
                  </a:moveTo>
                  <a:cubicBezTo>
                    <a:pt x="513727" y="567690"/>
                    <a:pt x="475627" y="605790"/>
                    <a:pt x="475627" y="652462"/>
                  </a:cubicBezTo>
                  <a:cubicBezTo>
                    <a:pt x="475627" y="679132"/>
                    <a:pt x="488011" y="703897"/>
                    <a:pt x="509919" y="720090"/>
                  </a:cubicBezTo>
                  <a:lnTo>
                    <a:pt x="509919" y="725805"/>
                  </a:lnTo>
                  <a:lnTo>
                    <a:pt x="407047" y="725805"/>
                  </a:lnTo>
                  <a:cubicBezTo>
                    <a:pt x="374663" y="725805"/>
                    <a:pt x="347993" y="752475"/>
                    <a:pt x="347993" y="784860"/>
                  </a:cubicBezTo>
                  <a:lnTo>
                    <a:pt x="347993" y="887730"/>
                  </a:lnTo>
                  <a:lnTo>
                    <a:pt x="342279" y="887730"/>
                  </a:lnTo>
                  <a:cubicBezTo>
                    <a:pt x="326087" y="866775"/>
                    <a:pt x="300367" y="853440"/>
                    <a:pt x="273699" y="853440"/>
                  </a:cubicBezTo>
                  <a:cubicBezTo>
                    <a:pt x="227027" y="853440"/>
                    <a:pt x="188927" y="891540"/>
                    <a:pt x="188927" y="938212"/>
                  </a:cubicBezTo>
                  <a:cubicBezTo>
                    <a:pt x="188927" y="984885"/>
                    <a:pt x="227027" y="1022985"/>
                    <a:pt x="273699" y="1022985"/>
                  </a:cubicBezTo>
                  <a:cubicBezTo>
                    <a:pt x="301321" y="1022985"/>
                    <a:pt x="326087" y="1010602"/>
                    <a:pt x="342279" y="988695"/>
                  </a:cubicBezTo>
                  <a:lnTo>
                    <a:pt x="347993" y="988695"/>
                  </a:lnTo>
                  <a:lnTo>
                    <a:pt x="347993" y="1091565"/>
                  </a:lnTo>
                  <a:cubicBezTo>
                    <a:pt x="347993" y="1123950"/>
                    <a:pt x="374663" y="1150620"/>
                    <a:pt x="407047" y="1150620"/>
                  </a:cubicBezTo>
                  <a:lnTo>
                    <a:pt x="509919" y="1150620"/>
                  </a:lnTo>
                  <a:lnTo>
                    <a:pt x="509919" y="1156335"/>
                  </a:lnTo>
                  <a:cubicBezTo>
                    <a:pt x="488963" y="1172527"/>
                    <a:pt x="475627" y="1198245"/>
                    <a:pt x="475627" y="1224915"/>
                  </a:cubicBezTo>
                  <a:cubicBezTo>
                    <a:pt x="475627" y="1271587"/>
                    <a:pt x="513727" y="1311591"/>
                    <a:pt x="560401" y="1311591"/>
                  </a:cubicBezTo>
                  <a:cubicBezTo>
                    <a:pt x="607073" y="1311591"/>
                    <a:pt x="645173" y="1273491"/>
                    <a:pt x="645173" y="1226819"/>
                  </a:cubicBezTo>
                  <a:cubicBezTo>
                    <a:pt x="645173" y="1199197"/>
                    <a:pt x="632791" y="1174432"/>
                    <a:pt x="610883" y="1158240"/>
                  </a:cubicBezTo>
                  <a:lnTo>
                    <a:pt x="610883" y="1152525"/>
                  </a:lnTo>
                  <a:lnTo>
                    <a:pt x="713753" y="1152525"/>
                  </a:lnTo>
                  <a:cubicBezTo>
                    <a:pt x="746139" y="1152525"/>
                    <a:pt x="772809" y="1125855"/>
                    <a:pt x="772809" y="1093470"/>
                  </a:cubicBezTo>
                  <a:lnTo>
                    <a:pt x="772809" y="956310"/>
                  </a:lnTo>
                  <a:lnTo>
                    <a:pt x="719467" y="956310"/>
                  </a:lnTo>
                  <a:lnTo>
                    <a:pt x="714707" y="964882"/>
                  </a:lnTo>
                  <a:cubicBezTo>
                    <a:pt x="706135" y="981075"/>
                    <a:pt x="688987" y="990600"/>
                    <a:pt x="670891" y="990600"/>
                  </a:cubicBezTo>
                  <a:cubicBezTo>
                    <a:pt x="643267" y="990600"/>
                    <a:pt x="620409" y="967740"/>
                    <a:pt x="620409" y="940117"/>
                  </a:cubicBezTo>
                  <a:cubicBezTo>
                    <a:pt x="620409" y="912495"/>
                    <a:pt x="643267" y="889635"/>
                    <a:pt x="670891" y="889635"/>
                  </a:cubicBezTo>
                  <a:cubicBezTo>
                    <a:pt x="688987" y="889635"/>
                    <a:pt x="706135" y="899160"/>
                    <a:pt x="714707" y="915352"/>
                  </a:cubicBezTo>
                  <a:lnTo>
                    <a:pt x="719467" y="923925"/>
                  </a:lnTo>
                  <a:lnTo>
                    <a:pt x="772809" y="923925"/>
                  </a:lnTo>
                  <a:lnTo>
                    <a:pt x="772809" y="785812"/>
                  </a:lnTo>
                  <a:cubicBezTo>
                    <a:pt x="772809" y="753427"/>
                    <a:pt x="746139" y="726757"/>
                    <a:pt x="713753" y="726757"/>
                  </a:cubicBezTo>
                  <a:lnTo>
                    <a:pt x="610883" y="726757"/>
                  </a:lnTo>
                  <a:lnTo>
                    <a:pt x="610883" y="721042"/>
                  </a:lnTo>
                  <a:cubicBezTo>
                    <a:pt x="631839" y="704850"/>
                    <a:pt x="645173" y="679132"/>
                    <a:pt x="645173" y="652462"/>
                  </a:cubicBezTo>
                  <a:cubicBezTo>
                    <a:pt x="645173" y="605790"/>
                    <a:pt x="607073" y="567690"/>
                    <a:pt x="560401" y="567690"/>
                  </a:cubicBezTo>
                  <a:close/>
                  <a:moveTo>
                    <a:pt x="870915" y="953"/>
                  </a:moveTo>
                  <a:lnTo>
                    <a:pt x="928067" y="953"/>
                  </a:lnTo>
                  <a:cubicBezTo>
                    <a:pt x="953783" y="953"/>
                    <a:pt x="978547" y="9525"/>
                    <a:pt x="998551" y="26670"/>
                  </a:cubicBezTo>
                  <a:cubicBezTo>
                    <a:pt x="1018553" y="43815"/>
                    <a:pt x="1031887" y="66675"/>
                    <a:pt x="1035699" y="92393"/>
                  </a:cubicBezTo>
                  <a:lnTo>
                    <a:pt x="1060463" y="234315"/>
                  </a:lnTo>
                  <a:cubicBezTo>
                    <a:pt x="1122375" y="250508"/>
                    <a:pt x="1182383" y="275273"/>
                    <a:pt x="1237627" y="307658"/>
                  </a:cubicBezTo>
                  <a:lnTo>
                    <a:pt x="1353833" y="224790"/>
                  </a:lnTo>
                  <a:cubicBezTo>
                    <a:pt x="1374787" y="210503"/>
                    <a:pt x="1400507" y="203835"/>
                    <a:pt x="1426223" y="205740"/>
                  </a:cubicBezTo>
                  <a:cubicBezTo>
                    <a:pt x="1451941" y="207645"/>
                    <a:pt x="1475753" y="219075"/>
                    <a:pt x="1493851" y="237173"/>
                  </a:cubicBezTo>
                  <a:lnTo>
                    <a:pt x="1578623" y="321945"/>
                  </a:lnTo>
                  <a:cubicBezTo>
                    <a:pt x="1596721" y="340043"/>
                    <a:pt x="1608151" y="363855"/>
                    <a:pt x="1610055" y="389573"/>
                  </a:cubicBezTo>
                  <a:cubicBezTo>
                    <a:pt x="1611961" y="415290"/>
                    <a:pt x="1605293" y="441008"/>
                    <a:pt x="1590053" y="461963"/>
                  </a:cubicBezTo>
                  <a:lnTo>
                    <a:pt x="1507187" y="580073"/>
                  </a:lnTo>
                  <a:cubicBezTo>
                    <a:pt x="1539571" y="636270"/>
                    <a:pt x="1564335" y="695325"/>
                    <a:pt x="1580527" y="757238"/>
                  </a:cubicBezTo>
                  <a:lnTo>
                    <a:pt x="1722451" y="782003"/>
                  </a:lnTo>
                  <a:cubicBezTo>
                    <a:pt x="1748167" y="786765"/>
                    <a:pt x="1771027" y="799148"/>
                    <a:pt x="1788173" y="819150"/>
                  </a:cubicBezTo>
                  <a:cubicBezTo>
                    <a:pt x="1805319" y="839153"/>
                    <a:pt x="1814843" y="863918"/>
                    <a:pt x="1813891" y="888683"/>
                  </a:cubicBezTo>
                  <a:lnTo>
                    <a:pt x="1813891" y="1010603"/>
                  </a:lnTo>
                  <a:cubicBezTo>
                    <a:pt x="1813891" y="1036320"/>
                    <a:pt x="1805319" y="1061085"/>
                    <a:pt x="1788173" y="1081088"/>
                  </a:cubicBezTo>
                  <a:cubicBezTo>
                    <a:pt x="1771027" y="1101090"/>
                    <a:pt x="1748167" y="1114425"/>
                    <a:pt x="1722451" y="1118235"/>
                  </a:cubicBezTo>
                  <a:lnTo>
                    <a:pt x="1580527" y="1143000"/>
                  </a:lnTo>
                  <a:cubicBezTo>
                    <a:pt x="1564335" y="1204913"/>
                    <a:pt x="1539571" y="1264919"/>
                    <a:pt x="1507187" y="1320165"/>
                  </a:cubicBezTo>
                  <a:lnTo>
                    <a:pt x="1590053" y="1436371"/>
                  </a:lnTo>
                  <a:cubicBezTo>
                    <a:pt x="1604341" y="1457325"/>
                    <a:pt x="1611007" y="1483043"/>
                    <a:pt x="1609103" y="1508759"/>
                  </a:cubicBezTo>
                  <a:cubicBezTo>
                    <a:pt x="1607199" y="1534479"/>
                    <a:pt x="1595767" y="1558291"/>
                    <a:pt x="1577671" y="1576387"/>
                  </a:cubicBezTo>
                  <a:lnTo>
                    <a:pt x="1492899" y="1661159"/>
                  </a:lnTo>
                  <a:cubicBezTo>
                    <a:pt x="1474801" y="1679259"/>
                    <a:pt x="1450989" y="1690687"/>
                    <a:pt x="1425271" y="1692593"/>
                  </a:cubicBezTo>
                  <a:cubicBezTo>
                    <a:pt x="1399553" y="1695451"/>
                    <a:pt x="1373835" y="1687831"/>
                    <a:pt x="1352881" y="1673543"/>
                  </a:cubicBezTo>
                  <a:lnTo>
                    <a:pt x="1234771" y="1590675"/>
                  </a:lnTo>
                  <a:cubicBezTo>
                    <a:pt x="1178573" y="1623059"/>
                    <a:pt x="1119519" y="1647825"/>
                    <a:pt x="1057607" y="1664019"/>
                  </a:cubicBezTo>
                  <a:cubicBezTo>
                    <a:pt x="1057607" y="1664019"/>
                    <a:pt x="1032841" y="1805939"/>
                    <a:pt x="1032841" y="1805939"/>
                  </a:cubicBezTo>
                  <a:cubicBezTo>
                    <a:pt x="1029983" y="1821179"/>
                    <a:pt x="1024267" y="1835467"/>
                    <a:pt x="1016647" y="1848803"/>
                  </a:cubicBezTo>
                  <a:cubicBezTo>
                    <a:pt x="1011887" y="1858327"/>
                    <a:pt x="1004267" y="1868805"/>
                    <a:pt x="993787" y="1871663"/>
                  </a:cubicBezTo>
                  <a:cubicBezTo>
                    <a:pt x="988073" y="1872615"/>
                    <a:pt x="981407" y="1872615"/>
                    <a:pt x="974739" y="1872615"/>
                  </a:cubicBezTo>
                  <a:cubicBezTo>
                    <a:pt x="955687" y="1872615"/>
                    <a:pt x="936639" y="1873567"/>
                    <a:pt x="917587" y="1874519"/>
                  </a:cubicBezTo>
                  <a:cubicBezTo>
                    <a:pt x="902347" y="1875473"/>
                    <a:pt x="886155" y="1875473"/>
                    <a:pt x="870915" y="1876425"/>
                  </a:cubicBezTo>
                  <a:lnTo>
                    <a:pt x="870915" y="1292543"/>
                  </a:lnTo>
                  <a:cubicBezTo>
                    <a:pt x="875679" y="1292543"/>
                    <a:pt x="881393" y="1292543"/>
                    <a:pt x="886155" y="1292543"/>
                  </a:cubicBezTo>
                  <a:cubicBezTo>
                    <a:pt x="1075703" y="1292543"/>
                    <a:pt x="1229055" y="1139190"/>
                    <a:pt x="1229055" y="949643"/>
                  </a:cubicBezTo>
                  <a:cubicBezTo>
                    <a:pt x="1229055" y="760095"/>
                    <a:pt x="1075703" y="606743"/>
                    <a:pt x="886155" y="606743"/>
                  </a:cubicBezTo>
                  <a:cubicBezTo>
                    <a:pt x="881393" y="606743"/>
                    <a:pt x="875679" y="606743"/>
                    <a:pt x="870915" y="606743"/>
                  </a:cubicBezTo>
                  <a:close/>
                  <a:moveTo>
                    <a:pt x="775667" y="0"/>
                  </a:moveTo>
                  <a:lnTo>
                    <a:pt x="837579" y="0"/>
                  </a:lnTo>
                  <a:lnTo>
                    <a:pt x="837579" y="1876425"/>
                  </a:lnTo>
                  <a:lnTo>
                    <a:pt x="525159" y="1888807"/>
                  </a:lnTo>
                  <a:lnTo>
                    <a:pt x="456579" y="1888807"/>
                  </a:lnTo>
                  <a:cubicBezTo>
                    <a:pt x="298463" y="1378267"/>
                    <a:pt x="89867" y="1341119"/>
                    <a:pt x="18427" y="995362"/>
                  </a:cubicBezTo>
                  <a:lnTo>
                    <a:pt x="3187" y="889635"/>
                  </a:lnTo>
                  <a:cubicBezTo>
                    <a:pt x="-36817" y="449580"/>
                    <a:pt x="304179" y="30480"/>
                    <a:pt x="775667" y="0"/>
                  </a:cubicBezTo>
                  <a:close/>
                </a:path>
              </a:pathLst>
            </a:custGeom>
            <a:solidFill>
              <a:srgbClr val="404040"/>
            </a:solidFill>
            <a:ln w="9525" cap="flat" cmpd="sng">
              <a:solidFill>
                <a:schemeClr val="lt1"/>
              </a:solidFill>
              <a:prstDash val="solid"/>
              <a:miter lim="800000"/>
              <a:headEnd type="none" w="sm" len="sm"/>
              <a:tailEnd type="none" w="sm" len="sm"/>
            </a:ln>
          </p:spPr>
          <p:txBody>
            <a:bodyPr spcFirstLastPara="1" wrap="square" lIns="137138" tIns="68550" rIns="137138" bIns="68550" anchor="ctr" anchorCtr="0">
              <a:noAutofit/>
            </a:bodyPr>
            <a:lstStyle/>
            <a:p>
              <a:pPr algn="l">
                <a:buClr>
                  <a:schemeClr val="lt1"/>
                </a:buClr>
                <a:buSzPts val="1800"/>
              </a:pPr>
              <a:endParaRPr sz="2700">
                <a:solidFill>
                  <a:srgbClr val="000000"/>
                </a:solidFill>
                <a:latin typeface="Calibri"/>
                <a:ea typeface="Calibri"/>
                <a:cs typeface="Calibri"/>
                <a:sym typeface="Calibri"/>
              </a:endParaRPr>
            </a:p>
          </p:txBody>
        </p:sp>
      </p:grpSp>
      <p:sp>
        <p:nvSpPr>
          <p:cNvPr id="244" name="Google Shape;244;p27"/>
          <p:cNvSpPr/>
          <p:nvPr/>
        </p:nvSpPr>
        <p:spPr>
          <a:xfrm>
            <a:off x="11478335" y="5607552"/>
            <a:ext cx="4639034" cy="2781054"/>
          </a:xfrm>
          <a:custGeom>
            <a:avLst/>
            <a:gdLst/>
            <a:ahLst/>
            <a:cxnLst/>
            <a:rect l="l" t="t" r="r" b="b"/>
            <a:pathLst>
              <a:path w="2611119" h="1551672" extrusionOk="0">
                <a:moveTo>
                  <a:pt x="2608301" y="20647"/>
                </a:moveTo>
                <a:cubicBezTo>
                  <a:pt x="2609240" y="445884"/>
                  <a:pt x="2610180" y="871122"/>
                  <a:pt x="2611119" y="1296359"/>
                </a:cubicBezTo>
                <a:cubicBezTo>
                  <a:pt x="2611119" y="1437364"/>
                  <a:pt x="2496811" y="1551672"/>
                  <a:pt x="2355806" y="1551672"/>
                </a:cubicBezTo>
                <a:lnTo>
                  <a:pt x="269150" y="1551672"/>
                </a:lnTo>
                <a:cubicBezTo>
                  <a:pt x="128145" y="1551672"/>
                  <a:pt x="13837" y="1437364"/>
                  <a:pt x="13837" y="1296359"/>
                </a:cubicBezTo>
                <a:lnTo>
                  <a:pt x="0" y="0"/>
                </a:lnTo>
              </a:path>
            </a:pathLst>
          </a:custGeom>
          <a:noFill/>
          <a:ln w="9525" cap="flat" cmpd="sng">
            <a:solidFill>
              <a:srgbClr val="3F3F3F"/>
            </a:solidFill>
            <a:prstDash val="solid"/>
            <a:miter lim="800000"/>
            <a:headEnd type="none" w="sm" len="sm"/>
            <a:tailEnd type="none" w="sm" len="sm"/>
          </a:ln>
        </p:spPr>
        <p:txBody>
          <a:bodyPr spcFirstLastPara="1" wrap="square" lIns="137138" tIns="68550" rIns="137138" bIns="68550" anchor="ctr" anchorCtr="0">
            <a:noAutofit/>
          </a:bodyPr>
          <a:lstStyle/>
          <a:p>
            <a:endParaRPr sz="2700">
              <a:solidFill>
                <a:schemeClr val="lt1"/>
              </a:solidFill>
              <a:latin typeface="Calibri"/>
              <a:ea typeface="Calibri"/>
              <a:cs typeface="Calibri"/>
              <a:sym typeface="Calibri"/>
            </a:endParaRPr>
          </a:p>
        </p:txBody>
      </p:sp>
      <p:grpSp>
        <p:nvGrpSpPr>
          <p:cNvPr id="245" name="Google Shape;245;p27"/>
          <p:cNvGrpSpPr/>
          <p:nvPr/>
        </p:nvGrpSpPr>
        <p:grpSpPr>
          <a:xfrm>
            <a:off x="11630127" y="2126752"/>
            <a:ext cx="4374000" cy="5642999"/>
            <a:chOff x="7764873" y="1417835"/>
            <a:chExt cx="2916000" cy="3761999"/>
          </a:xfrm>
        </p:grpSpPr>
        <p:sp>
          <p:nvSpPr>
            <p:cNvPr id="246" name="Google Shape;246;p27"/>
            <p:cNvSpPr/>
            <p:nvPr/>
          </p:nvSpPr>
          <p:spPr>
            <a:xfrm>
              <a:off x="7919206" y="1417835"/>
              <a:ext cx="2596154" cy="3761999"/>
            </a:xfrm>
            <a:prstGeom prst="roundRect">
              <a:avLst>
                <a:gd name="adj" fmla="val 7669"/>
              </a:avLst>
            </a:prstGeom>
            <a:solidFill>
              <a:schemeClr val="lt2"/>
            </a:solidFill>
            <a:ln>
              <a:noFill/>
            </a:ln>
            <a:effectLst>
              <a:outerShdw blurRad="63500" algn="ctr" rotWithShape="0">
                <a:srgbClr val="000000">
                  <a:alpha val="11764"/>
                </a:srgbClr>
              </a:outerShdw>
            </a:effectLst>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sp>
          <p:nvSpPr>
            <p:cNvPr id="247" name="Google Shape;247;p27"/>
            <p:cNvSpPr/>
            <p:nvPr/>
          </p:nvSpPr>
          <p:spPr>
            <a:xfrm rot="10800000">
              <a:off x="7766412" y="2707496"/>
              <a:ext cx="159727" cy="113475"/>
            </a:xfrm>
            <a:prstGeom prst="rtTriangle">
              <a:avLst/>
            </a:prstGeom>
            <a:solidFill>
              <a:srgbClr val="1B334E"/>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sp>
          <p:nvSpPr>
            <p:cNvPr id="248" name="Google Shape;248;p27"/>
            <p:cNvSpPr/>
            <p:nvPr/>
          </p:nvSpPr>
          <p:spPr>
            <a:xfrm flipH="1">
              <a:off x="7766646" y="2152511"/>
              <a:ext cx="159727" cy="113475"/>
            </a:xfrm>
            <a:prstGeom prst="rtTriangle">
              <a:avLst/>
            </a:prstGeom>
            <a:solidFill>
              <a:srgbClr val="1B334E"/>
            </a:solidFill>
            <a:ln>
              <a:noFill/>
            </a:ln>
          </p:spPr>
          <p:txBody>
            <a:bodyPr spcFirstLastPara="1" wrap="square" lIns="137138" tIns="68550" rIns="137138" bIns="68550" anchor="ctr" anchorCtr="0">
              <a:noAutofit/>
            </a:bodyPr>
            <a:lstStyle/>
            <a:p>
              <a:pPr>
                <a:buClr>
                  <a:schemeClr val="lt1"/>
                </a:buClr>
                <a:buSzPts val="1200"/>
              </a:pPr>
              <a:endParaRPr sz="1350">
                <a:solidFill>
                  <a:srgbClr val="FFFFFF"/>
                </a:solidFill>
                <a:latin typeface="Calibri"/>
                <a:ea typeface="Calibri"/>
                <a:cs typeface="Calibri"/>
                <a:sym typeface="Calibri"/>
              </a:endParaRPr>
            </a:p>
          </p:txBody>
        </p:sp>
        <p:sp>
          <p:nvSpPr>
            <p:cNvPr id="249" name="Google Shape;249;p27"/>
            <p:cNvSpPr/>
            <p:nvPr/>
          </p:nvSpPr>
          <p:spPr>
            <a:xfrm>
              <a:off x="7764873" y="2264618"/>
              <a:ext cx="2916000" cy="444031"/>
            </a:xfrm>
            <a:prstGeom prst="homePlate">
              <a:avLst>
                <a:gd name="adj" fmla="val 35099"/>
              </a:avLst>
            </a:prstGeom>
            <a:solidFill>
              <a:schemeClr val="accent3"/>
            </a:solidFill>
            <a:ln>
              <a:noFill/>
            </a:ln>
          </p:spPr>
          <p:txBody>
            <a:bodyPr spcFirstLastPara="1" wrap="square" lIns="137138" tIns="68550" rIns="137138" bIns="68550" anchor="ctr" anchorCtr="0">
              <a:noAutofit/>
            </a:bodyPr>
            <a:lstStyle/>
            <a:p>
              <a:pPr>
                <a:buClr>
                  <a:schemeClr val="lt1"/>
                </a:buClr>
                <a:buSzPts val="1600"/>
              </a:pPr>
              <a:endParaRPr sz="2400">
                <a:solidFill>
                  <a:srgbClr val="FFFFFF"/>
                </a:solidFill>
                <a:latin typeface="Calibri"/>
                <a:ea typeface="Calibri"/>
                <a:cs typeface="Calibri"/>
                <a:sym typeface="Calibri"/>
              </a:endParaRPr>
            </a:p>
          </p:txBody>
        </p:sp>
        <p:grpSp>
          <p:nvGrpSpPr>
            <p:cNvPr id="250" name="Google Shape;250;p27"/>
            <p:cNvGrpSpPr/>
            <p:nvPr/>
          </p:nvGrpSpPr>
          <p:grpSpPr>
            <a:xfrm>
              <a:off x="8912956" y="1550234"/>
              <a:ext cx="608655" cy="608658"/>
              <a:chOff x="8145123" y="2190570"/>
              <a:chExt cx="608655" cy="608658"/>
            </a:xfrm>
          </p:grpSpPr>
          <p:grpSp>
            <p:nvGrpSpPr>
              <p:cNvPr id="251" name="Google Shape;251;p27"/>
              <p:cNvGrpSpPr/>
              <p:nvPr/>
            </p:nvGrpSpPr>
            <p:grpSpPr>
              <a:xfrm>
                <a:off x="8145123" y="2190570"/>
                <a:ext cx="608655" cy="608658"/>
                <a:chOff x="4950373" y="1746492"/>
                <a:chExt cx="929088" cy="929091"/>
              </a:xfrm>
            </p:grpSpPr>
            <p:sp>
              <p:nvSpPr>
                <p:cNvPr id="252" name="Google Shape;252;p27"/>
                <p:cNvSpPr/>
                <p:nvPr/>
              </p:nvSpPr>
              <p:spPr>
                <a:xfrm>
                  <a:off x="4950373" y="1746492"/>
                  <a:ext cx="929088" cy="929091"/>
                </a:xfrm>
                <a:prstGeom prst="ellipse">
                  <a:avLst/>
                </a:prstGeom>
                <a:solidFill>
                  <a:schemeClr val="accent3"/>
                </a:solidFill>
                <a:ln>
                  <a:noFill/>
                </a:ln>
                <a:effectLst>
                  <a:outerShdw blurRad="50800" algn="ctr" rotWithShape="0">
                    <a:srgbClr val="000000">
                      <a:alpha val="4705"/>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Calibri"/>
                    <a:ea typeface="Calibri"/>
                    <a:cs typeface="Calibri"/>
                    <a:sym typeface="Calibri"/>
                  </a:endParaRPr>
                </a:p>
              </p:txBody>
            </p:sp>
            <p:sp>
              <p:nvSpPr>
                <p:cNvPr id="253" name="Google Shape;253;p27"/>
                <p:cNvSpPr/>
                <p:nvPr/>
              </p:nvSpPr>
              <p:spPr>
                <a:xfrm>
                  <a:off x="5032621" y="1828744"/>
                  <a:ext cx="764592" cy="764587"/>
                </a:xfrm>
                <a:prstGeom prst="ellipse">
                  <a:avLst/>
                </a:prstGeom>
                <a:solidFill>
                  <a:srgbClr val="FFFFFF"/>
                </a:solidFill>
                <a:ln w="19050" cap="flat" cmpd="sng">
                  <a:solidFill>
                    <a:srgbClr val="FFFFFF"/>
                  </a:solidFill>
                  <a:prstDash val="solid"/>
                  <a:miter lim="800000"/>
                  <a:headEnd type="none" w="sm" len="sm"/>
                  <a:tailEnd type="none" w="sm" len="sm"/>
                </a:ln>
                <a:effectLst>
                  <a:outerShdw blurRad="63500" sx="102000" sy="102000" algn="ctr" rotWithShape="0">
                    <a:srgbClr val="000000">
                      <a:alpha val="14901"/>
                    </a:srgbClr>
                  </a:outerShdw>
                </a:effectLst>
              </p:spPr>
              <p:txBody>
                <a:bodyPr spcFirstLastPara="1" wrap="square" lIns="137138" tIns="68550" rIns="137138" bIns="68550" anchor="ctr" anchorCtr="0">
                  <a:noAutofit/>
                </a:bodyPr>
                <a:lstStyle/>
                <a:p>
                  <a:pPr>
                    <a:buClr>
                      <a:schemeClr val="dk1"/>
                    </a:buClr>
                    <a:buSzPts val="1600"/>
                  </a:pPr>
                  <a:endParaRPr sz="2400">
                    <a:solidFill>
                      <a:srgbClr val="FFFFFF"/>
                    </a:solidFill>
                    <a:latin typeface="Arial"/>
                    <a:ea typeface="Arial"/>
                    <a:cs typeface="Arial"/>
                    <a:sym typeface="Arial"/>
                  </a:endParaRPr>
                </a:p>
              </p:txBody>
            </p:sp>
          </p:grpSp>
          <p:sp>
            <p:nvSpPr>
              <p:cNvPr id="254" name="Google Shape;254;p27"/>
              <p:cNvSpPr/>
              <p:nvPr/>
            </p:nvSpPr>
            <p:spPr>
              <a:xfrm>
                <a:off x="8290668" y="2355682"/>
                <a:ext cx="358930" cy="278432"/>
              </a:xfrm>
              <a:custGeom>
                <a:avLst/>
                <a:gdLst/>
                <a:ahLst/>
                <a:cxnLst/>
                <a:rect l="l" t="t" r="r" b="b"/>
                <a:pathLst>
                  <a:path w="8834576" h="6853199" extrusionOk="0">
                    <a:moveTo>
                      <a:pt x="6087375" y="4976652"/>
                    </a:moveTo>
                    <a:cubicBezTo>
                      <a:pt x="6022556" y="4976652"/>
                      <a:pt x="5968140" y="5030267"/>
                      <a:pt x="5968140" y="5095886"/>
                    </a:cubicBezTo>
                    <a:cubicBezTo>
                      <a:pt x="5968140" y="5161506"/>
                      <a:pt x="6021756" y="5215121"/>
                      <a:pt x="6087375" y="5215121"/>
                    </a:cubicBezTo>
                    <a:cubicBezTo>
                      <a:pt x="6155395" y="5215121"/>
                      <a:pt x="6208210" y="5161506"/>
                      <a:pt x="6206610" y="5095886"/>
                    </a:cubicBezTo>
                    <a:cubicBezTo>
                      <a:pt x="6206610" y="5030267"/>
                      <a:pt x="6152995" y="4976652"/>
                      <a:pt x="6087375" y="4976652"/>
                    </a:cubicBezTo>
                    <a:close/>
                    <a:moveTo>
                      <a:pt x="5718467" y="4913433"/>
                    </a:moveTo>
                    <a:cubicBezTo>
                      <a:pt x="5653649" y="4913433"/>
                      <a:pt x="5599233" y="4967049"/>
                      <a:pt x="5599233" y="5032668"/>
                    </a:cubicBezTo>
                    <a:cubicBezTo>
                      <a:pt x="5599233" y="5098287"/>
                      <a:pt x="5652849" y="5151903"/>
                      <a:pt x="5718467" y="5151903"/>
                    </a:cubicBezTo>
                    <a:cubicBezTo>
                      <a:pt x="5784087" y="5151903"/>
                      <a:pt x="5837702" y="5098287"/>
                      <a:pt x="5837702" y="5032668"/>
                    </a:cubicBezTo>
                    <a:cubicBezTo>
                      <a:pt x="5837702" y="4967049"/>
                      <a:pt x="5784087" y="4913433"/>
                      <a:pt x="5718467" y="4913433"/>
                    </a:cubicBezTo>
                    <a:close/>
                    <a:moveTo>
                      <a:pt x="5327954" y="4819806"/>
                    </a:moveTo>
                    <a:cubicBezTo>
                      <a:pt x="5268737" y="4819806"/>
                      <a:pt x="5219122" y="4863819"/>
                      <a:pt x="5211120" y="4921435"/>
                    </a:cubicBezTo>
                    <a:lnTo>
                      <a:pt x="5259134" y="4999058"/>
                    </a:lnTo>
                    <a:lnTo>
                      <a:pt x="5235927" y="5013462"/>
                    </a:lnTo>
                    <a:cubicBezTo>
                      <a:pt x="5257533" y="5040670"/>
                      <a:pt x="5290343" y="5058275"/>
                      <a:pt x="5327954" y="5058275"/>
                    </a:cubicBezTo>
                    <a:cubicBezTo>
                      <a:pt x="5393573" y="5058275"/>
                      <a:pt x="5447189" y="5002259"/>
                      <a:pt x="5447189" y="4939041"/>
                    </a:cubicBezTo>
                    <a:cubicBezTo>
                      <a:pt x="5447189" y="4873421"/>
                      <a:pt x="5393573" y="4819806"/>
                      <a:pt x="5327954" y="4819806"/>
                    </a:cubicBezTo>
                    <a:close/>
                    <a:moveTo>
                      <a:pt x="6087375" y="3780303"/>
                    </a:moveTo>
                    <a:cubicBezTo>
                      <a:pt x="6021756" y="3780303"/>
                      <a:pt x="5968140" y="3833918"/>
                      <a:pt x="5968140" y="3899537"/>
                    </a:cubicBezTo>
                    <a:cubicBezTo>
                      <a:pt x="5968140" y="3965156"/>
                      <a:pt x="6021756" y="4018772"/>
                      <a:pt x="6087375" y="4018772"/>
                    </a:cubicBezTo>
                    <a:cubicBezTo>
                      <a:pt x="6155395" y="4018772"/>
                      <a:pt x="6209011" y="3965156"/>
                      <a:pt x="6206610" y="3899537"/>
                    </a:cubicBezTo>
                    <a:cubicBezTo>
                      <a:pt x="6206610" y="3833918"/>
                      <a:pt x="6152995" y="3780303"/>
                      <a:pt x="6087375" y="3780303"/>
                    </a:cubicBezTo>
                    <a:close/>
                    <a:moveTo>
                      <a:pt x="5718467" y="3717084"/>
                    </a:moveTo>
                    <a:cubicBezTo>
                      <a:pt x="5652849" y="3717084"/>
                      <a:pt x="5599233" y="3770700"/>
                      <a:pt x="5599233" y="3836319"/>
                    </a:cubicBezTo>
                    <a:cubicBezTo>
                      <a:pt x="5599233" y="3901938"/>
                      <a:pt x="5652849" y="3955554"/>
                      <a:pt x="5718467" y="3955554"/>
                    </a:cubicBezTo>
                    <a:cubicBezTo>
                      <a:pt x="5784087" y="3955554"/>
                      <a:pt x="5837702" y="3900338"/>
                      <a:pt x="5837702" y="3836319"/>
                    </a:cubicBezTo>
                    <a:cubicBezTo>
                      <a:pt x="5837702" y="3770700"/>
                      <a:pt x="5784087" y="3717084"/>
                      <a:pt x="5718467" y="3717084"/>
                    </a:cubicBezTo>
                    <a:close/>
                    <a:moveTo>
                      <a:pt x="5327954" y="3623457"/>
                    </a:moveTo>
                    <a:cubicBezTo>
                      <a:pt x="5262334" y="3623457"/>
                      <a:pt x="5208719" y="3677072"/>
                      <a:pt x="5208719" y="3742692"/>
                    </a:cubicBezTo>
                    <a:cubicBezTo>
                      <a:pt x="5208719" y="3808311"/>
                      <a:pt x="5262334" y="3861926"/>
                      <a:pt x="5327954" y="3861926"/>
                    </a:cubicBezTo>
                    <a:cubicBezTo>
                      <a:pt x="5393573" y="3861926"/>
                      <a:pt x="5447189" y="3806710"/>
                      <a:pt x="5447189" y="3742692"/>
                    </a:cubicBezTo>
                    <a:cubicBezTo>
                      <a:pt x="5447189" y="3677072"/>
                      <a:pt x="5393573" y="3623457"/>
                      <a:pt x="5327954" y="3623457"/>
                    </a:cubicBezTo>
                    <a:close/>
                    <a:moveTo>
                      <a:pt x="2370291" y="3583445"/>
                    </a:moveTo>
                    <a:lnTo>
                      <a:pt x="1466828" y="5202317"/>
                    </a:lnTo>
                    <a:cubicBezTo>
                      <a:pt x="1658884" y="5346359"/>
                      <a:pt x="1791722" y="5564023"/>
                      <a:pt x="1825332" y="5813696"/>
                    </a:cubicBezTo>
                    <a:lnTo>
                      <a:pt x="2808819" y="5813696"/>
                    </a:lnTo>
                    <a:cubicBezTo>
                      <a:pt x="2843229" y="5553620"/>
                      <a:pt x="2987271" y="5327954"/>
                      <a:pt x="3192931" y="5183912"/>
                    </a:cubicBezTo>
                    <a:close/>
                    <a:moveTo>
                      <a:pt x="6087375" y="2587955"/>
                    </a:moveTo>
                    <a:cubicBezTo>
                      <a:pt x="6021755" y="2587955"/>
                      <a:pt x="5968140" y="2641570"/>
                      <a:pt x="5968140" y="2707189"/>
                    </a:cubicBezTo>
                    <a:cubicBezTo>
                      <a:pt x="5968140" y="2772809"/>
                      <a:pt x="6021755" y="2826424"/>
                      <a:pt x="6087375" y="2826424"/>
                    </a:cubicBezTo>
                    <a:cubicBezTo>
                      <a:pt x="6155394" y="2826424"/>
                      <a:pt x="6209010" y="2772809"/>
                      <a:pt x="6206609" y="2707189"/>
                    </a:cubicBezTo>
                    <a:cubicBezTo>
                      <a:pt x="6206609" y="2641570"/>
                      <a:pt x="6152994" y="2587955"/>
                      <a:pt x="6087375" y="2587955"/>
                    </a:cubicBezTo>
                    <a:close/>
                    <a:moveTo>
                      <a:pt x="5718467" y="2524736"/>
                    </a:moveTo>
                    <a:cubicBezTo>
                      <a:pt x="5652848" y="2524736"/>
                      <a:pt x="5599232" y="2578352"/>
                      <a:pt x="5599232" y="2643971"/>
                    </a:cubicBezTo>
                    <a:cubicBezTo>
                      <a:pt x="5599232" y="2709590"/>
                      <a:pt x="5652848" y="2763206"/>
                      <a:pt x="5718467" y="2763206"/>
                    </a:cubicBezTo>
                    <a:cubicBezTo>
                      <a:pt x="5784086" y="2763206"/>
                      <a:pt x="5837702" y="2707189"/>
                      <a:pt x="5837702" y="2643971"/>
                    </a:cubicBezTo>
                    <a:cubicBezTo>
                      <a:pt x="5837702" y="2578352"/>
                      <a:pt x="5784086" y="2524736"/>
                      <a:pt x="5718467" y="2524736"/>
                    </a:cubicBezTo>
                    <a:close/>
                    <a:moveTo>
                      <a:pt x="5327953" y="2431109"/>
                    </a:moveTo>
                    <a:cubicBezTo>
                      <a:pt x="5262334" y="2431109"/>
                      <a:pt x="5208718" y="2484725"/>
                      <a:pt x="5208718" y="2550344"/>
                    </a:cubicBezTo>
                    <a:cubicBezTo>
                      <a:pt x="5208718" y="2615963"/>
                      <a:pt x="5262334" y="2669578"/>
                      <a:pt x="5327953" y="2669578"/>
                    </a:cubicBezTo>
                    <a:cubicBezTo>
                      <a:pt x="5393572" y="2669578"/>
                      <a:pt x="5447188" y="2614362"/>
                      <a:pt x="5447188" y="2550344"/>
                    </a:cubicBezTo>
                    <a:cubicBezTo>
                      <a:pt x="5447188" y="2484725"/>
                      <a:pt x="5393572" y="2431109"/>
                      <a:pt x="5327953" y="2431109"/>
                    </a:cubicBezTo>
                    <a:close/>
                    <a:moveTo>
                      <a:pt x="5077480" y="1879748"/>
                    </a:moveTo>
                    <a:cubicBezTo>
                      <a:pt x="5175109" y="1947768"/>
                      <a:pt x="5341557" y="2006985"/>
                      <a:pt x="5577626" y="2056600"/>
                    </a:cubicBezTo>
                    <a:cubicBezTo>
                      <a:pt x="5946533" y="2131822"/>
                      <a:pt x="6437077" y="2175834"/>
                      <a:pt x="6956428" y="2175834"/>
                    </a:cubicBezTo>
                    <a:cubicBezTo>
                      <a:pt x="7476580" y="2175834"/>
                      <a:pt x="7966322" y="2134222"/>
                      <a:pt x="8335230" y="2056600"/>
                    </a:cubicBezTo>
                    <a:cubicBezTo>
                      <a:pt x="8571299" y="2006985"/>
                      <a:pt x="8737748" y="1950169"/>
                      <a:pt x="8833776" y="1880548"/>
                    </a:cubicBezTo>
                    <a:lnTo>
                      <a:pt x="8833776" y="2828025"/>
                    </a:lnTo>
                    <a:cubicBezTo>
                      <a:pt x="8833776" y="2872037"/>
                      <a:pt x="8724944" y="2972867"/>
                      <a:pt x="8312023" y="3058492"/>
                    </a:cubicBezTo>
                    <a:cubicBezTo>
                      <a:pt x="7951118" y="3133714"/>
                      <a:pt x="7469378" y="3175326"/>
                      <a:pt x="6955628" y="3175326"/>
                    </a:cubicBezTo>
                    <a:cubicBezTo>
                      <a:pt x="6441878" y="3175326"/>
                      <a:pt x="5962538" y="3133714"/>
                      <a:pt x="5599232" y="3058492"/>
                    </a:cubicBezTo>
                    <a:cubicBezTo>
                      <a:pt x="5186312" y="2972867"/>
                      <a:pt x="5077480" y="2872037"/>
                      <a:pt x="5077480" y="2828025"/>
                    </a:cubicBezTo>
                    <a:close/>
                    <a:moveTo>
                      <a:pt x="6954027" y="1287575"/>
                    </a:moveTo>
                    <a:cubicBezTo>
                      <a:pt x="7467777" y="1287575"/>
                      <a:pt x="7947116" y="1329187"/>
                      <a:pt x="8310422" y="1404409"/>
                    </a:cubicBezTo>
                    <a:cubicBezTo>
                      <a:pt x="8723343" y="1490034"/>
                      <a:pt x="8832174" y="1590864"/>
                      <a:pt x="8832174" y="1634876"/>
                    </a:cubicBezTo>
                    <a:cubicBezTo>
                      <a:pt x="8832174" y="1678889"/>
                      <a:pt x="8723343" y="1779719"/>
                      <a:pt x="8310422" y="1865344"/>
                    </a:cubicBezTo>
                    <a:cubicBezTo>
                      <a:pt x="7949517" y="1940566"/>
                      <a:pt x="7467777" y="1982178"/>
                      <a:pt x="6954027" y="1982178"/>
                    </a:cubicBezTo>
                    <a:cubicBezTo>
                      <a:pt x="6440277" y="1982178"/>
                      <a:pt x="5960937" y="1940566"/>
                      <a:pt x="5597631" y="1865344"/>
                    </a:cubicBezTo>
                    <a:cubicBezTo>
                      <a:pt x="5185511" y="1778118"/>
                      <a:pt x="5074278" y="1678889"/>
                      <a:pt x="5075879" y="1634876"/>
                    </a:cubicBezTo>
                    <a:cubicBezTo>
                      <a:pt x="5075879" y="1590864"/>
                      <a:pt x="5184711" y="1490034"/>
                      <a:pt x="5597631" y="1404409"/>
                    </a:cubicBezTo>
                    <a:cubicBezTo>
                      <a:pt x="5958536" y="1329187"/>
                      <a:pt x="6440277" y="1287575"/>
                      <a:pt x="6954027" y="1287575"/>
                    </a:cubicBezTo>
                    <a:close/>
                    <a:moveTo>
                      <a:pt x="1825332" y="1040303"/>
                    </a:moveTo>
                    <a:cubicBezTo>
                      <a:pt x="1799725" y="1229959"/>
                      <a:pt x="1716501" y="1401209"/>
                      <a:pt x="1594065" y="1535648"/>
                    </a:cubicBezTo>
                    <a:lnTo>
                      <a:pt x="2379094" y="3063293"/>
                    </a:lnTo>
                    <a:lnTo>
                      <a:pt x="3167324" y="1651682"/>
                    </a:lnTo>
                    <a:cubicBezTo>
                      <a:pt x="2975268" y="1507640"/>
                      <a:pt x="2842429" y="1289976"/>
                      <a:pt x="2808819" y="1040303"/>
                    </a:cubicBezTo>
                    <a:close/>
                    <a:moveTo>
                      <a:pt x="917067" y="0"/>
                    </a:moveTo>
                    <a:cubicBezTo>
                      <a:pt x="1381203" y="0"/>
                      <a:pt x="1765315" y="345701"/>
                      <a:pt x="1825332" y="794632"/>
                    </a:cubicBezTo>
                    <a:lnTo>
                      <a:pt x="2808819" y="794632"/>
                    </a:lnTo>
                    <a:cubicBezTo>
                      <a:pt x="2868837" y="345701"/>
                      <a:pt x="3252148" y="0"/>
                      <a:pt x="3717084" y="0"/>
                    </a:cubicBezTo>
                    <a:cubicBezTo>
                      <a:pt x="4222832" y="0"/>
                      <a:pt x="4633351" y="410520"/>
                      <a:pt x="4634151" y="917868"/>
                    </a:cubicBezTo>
                    <a:cubicBezTo>
                      <a:pt x="4634151" y="1424415"/>
                      <a:pt x="4223632" y="1834935"/>
                      <a:pt x="3717084" y="1834935"/>
                    </a:cubicBezTo>
                    <a:cubicBezTo>
                      <a:pt x="3597849" y="1834935"/>
                      <a:pt x="3485016" y="1811728"/>
                      <a:pt x="3380986" y="1770917"/>
                    </a:cubicBezTo>
                    <a:lnTo>
                      <a:pt x="2525537" y="3304164"/>
                    </a:lnTo>
                    <a:lnTo>
                      <a:pt x="5077481" y="3304164"/>
                    </a:lnTo>
                    <a:lnTo>
                      <a:pt x="5077481" y="3074497"/>
                    </a:lnTo>
                    <a:cubicBezTo>
                      <a:pt x="5175109" y="3142517"/>
                      <a:pt x="5341558" y="3201734"/>
                      <a:pt x="5577627" y="3251348"/>
                    </a:cubicBezTo>
                    <a:cubicBezTo>
                      <a:pt x="5946534" y="3326570"/>
                      <a:pt x="6437077" y="3370583"/>
                      <a:pt x="6956429" y="3370583"/>
                    </a:cubicBezTo>
                    <a:cubicBezTo>
                      <a:pt x="7475780" y="3370583"/>
                      <a:pt x="7966323" y="3326570"/>
                      <a:pt x="8332830" y="3251348"/>
                    </a:cubicBezTo>
                    <a:cubicBezTo>
                      <a:pt x="8568899" y="3201734"/>
                      <a:pt x="8733747" y="3141716"/>
                      <a:pt x="8832976" y="3074497"/>
                    </a:cubicBezTo>
                    <a:lnTo>
                      <a:pt x="8832976" y="4022773"/>
                    </a:lnTo>
                    <a:cubicBezTo>
                      <a:pt x="8832976" y="4066786"/>
                      <a:pt x="8724143" y="4167615"/>
                      <a:pt x="8311223" y="4253241"/>
                    </a:cubicBezTo>
                    <a:cubicBezTo>
                      <a:pt x="7950318" y="4328463"/>
                      <a:pt x="7468578" y="4370075"/>
                      <a:pt x="6954828" y="4370075"/>
                    </a:cubicBezTo>
                    <a:cubicBezTo>
                      <a:pt x="6441079" y="4370075"/>
                      <a:pt x="5961739" y="4328463"/>
                      <a:pt x="5598432" y="4253241"/>
                    </a:cubicBezTo>
                    <a:cubicBezTo>
                      <a:pt x="5185512" y="4167615"/>
                      <a:pt x="5076681" y="4066786"/>
                      <a:pt x="5076681" y="4022773"/>
                    </a:cubicBezTo>
                    <a:lnTo>
                      <a:pt x="5076681" y="3549035"/>
                    </a:lnTo>
                    <a:lnTo>
                      <a:pt x="2627166" y="3549035"/>
                    </a:lnTo>
                    <a:lnTo>
                      <a:pt x="3408994" y="5071079"/>
                    </a:lnTo>
                    <a:cubicBezTo>
                      <a:pt x="3505022" y="5036669"/>
                      <a:pt x="3608252" y="5018264"/>
                      <a:pt x="3715483" y="5018264"/>
                    </a:cubicBezTo>
                    <a:cubicBezTo>
                      <a:pt x="3961155" y="5018264"/>
                      <a:pt x="4183620" y="5115092"/>
                      <a:pt x="4348468" y="5272738"/>
                    </a:cubicBezTo>
                    <a:lnTo>
                      <a:pt x="5076681" y="4821406"/>
                    </a:lnTo>
                    <a:lnTo>
                      <a:pt x="5076681" y="4270045"/>
                    </a:lnTo>
                    <a:cubicBezTo>
                      <a:pt x="5174309" y="4338065"/>
                      <a:pt x="5340758" y="4397283"/>
                      <a:pt x="5576827" y="4446897"/>
                    </a:cubicBezTo>
                    <a:cubicBezTo>
                      <a:pt x="5945734" y="4522119"/>
                      <a:pt x="6436277" y="4566132"/>
                      <a:pt x="6955628" y="4566132"/>
                    </a:cubicBezTo>
                    <a:cubicBezTo>
                      <a:pt x="7475780" y="4566132"/>
                      <a:pt x="7965523" y="4522119"/>
                      <a:pt x="8334430" y="4446897"/>
                    </a:cubicBezTo>
                    <a:cubicBezTo>
                      <a:pt x="8570499" y="4397283"/>
                      <a:pt x="8735347" y="4337265"/>
                      <a:pt x="8834576" y="4270045"/>
                    </a:cubicBezTo>
                    <a:lnTo>
                      <a:pt x="8834576" y="5218322"/>
                    </a:lnTo>
                    <a:cubicBezTo>
                      <a:pt x="8834576" y="5262335"/>
                      <a:pt x="8725744" y="5363164"/>
                      <a:pt x="8312825" y="5448789"/>
                    </a:cubicBezTo>
                    <a:cubicBezTo>
                      <a:pt x="7951919" y="5524011"/>
                      <a:pt x="7470178" y="5565623"/>
                      <a:pt x="6956429" y="5565623"/>
                    </a:cubicBezTo>
                    <a:cubicBezTo>
                      <a:pt x="6442679" y="5565623"/>
                      <a:pt x="5963339" y="5524011"/>
                      <a:pt x="5600033" y="5448789"/>
                    </a:cubicBezTo>
                    <a:cubicBezTo>
                      <a:pt x="5187113" y="5363164"/>
                      <a:pt x="5078281" y="5262335"/>
                      <a:pt x="5078281" y="5218322"/>
                    </a:cubicBezTo>
                    <a:lnTo>
                      <a:pt x="5078281" y="5110290"/>
                    </a:lnTo>
                    <a:lnTo>
                      <a:pt x="4504514" y="5466394"/>
                    </a:lnTo>
                    <a:cubicBezTo>
                      <a:pt x="4586938" y="5604034"/>
                      <a:pt x="4634151" y="5764081"/>
                      <a:pt x="4634151" y="5936131"/>
                    </a:cubicBezTo>
                    <a:cubicBezTo>
                      <a:pt x="4634151" y="6442679"/>
                      <a:pt x="4223632" y="6853199"/>
                      <a:pt x="3717084" y="6853199"/>
                    </a:cubicBezTo>
                    <a:cubicBezTo>
                      <a:pt x="3252148" y="6853199"/>
                      <a:pt x="2868837" y="6507498"/>
                      <a:pt x="2808819" y="6058567"/>
                    </a:cubicBezTo>
                    <a:lnTo>
                      <a:pt x="1825332" y="6058567"/>
                    </a:lnTo>
                    <a:cubicBezTo>
                      <a:pt x="1765315" y="6507498"/>
                      <a:pt x="1382003" y="6853199"/>
                      <a:pt x="917067" y="6853199"/>
                    </a:cubicBezTo>
                    <a:cubicBezTo>
                      <a:pt x="410520" y="6853199"/>
                      <a:pt x="0" y="6442679"/>
                      <a:pt x="0" y="5936131"/>
                    </a:cubicBezTo>
                    <a:cubicBezTo>
                      <a:pt x="0" y="5429584"/>
                      <a:pt x="410520" y="5019064"/>
                      <a:pt x="916267" y="5019064"/>
                    </a:cubicBezTo>
                    <a:cubicBezTo>
                      <a:pt x="1035502" y="5019064"/>
                      <a:pt x="1148335" y="5042271"/>
                      <a:pt x="1252365" y="5083083"/>
                    </a:cubicBezTo>
                    <a:lnTo>
                      <a:pt x="2107815" y="3549035"/>
                    </a:lnTo>
                    <a:lnTo>
                      <a:pt x="1825332" y="3549035"/>
                    </a:lnTo>
                    <a:cubicBezTo>
                      <a:pt x="1765315" y="3997966"/>
                      <a:pt x="1382003" y="4343667"/>
                      <a:pt x="917067" y="4343667"/>
                    </a:cubicBezTo>
                    <a:cubicBezTo>
                      <a:pt x="410520" y="4343667"/>
                      <a:pt x="0" y="3933147"/>
                      <a:pt x="0" y="3426600"/>
                    </a:cubicBezTo>
                    <a:cubicBezTo>
                      <a:pt x="0" y="2920052"/>
                      <a:pt x="410520" y="2509532"/>
                      <a:pt x="917067" y="2509532"/>
                    </a:cubicBezTo>
                    <a:cubicBezTo>
                      <a:pt x="1382003" y="2509532"/>
                      <a:pt x="1765315" y="2855233"/>
                      <a:pt x="1825332" y="3304164"/>
                    </a:cubicBezTo>
                    <a:lnTo>
                      <a:pt x="2227049" y="3304164"/>
                    </a:lnTo>
                    <a:lnTo>
                      <a:pt x="1401209" y="1696495"/>
                    </a:lnTo>
                    <a:cubicBezTo>
                      <a:pt x="1260368" y="1784520"/>
                      <a:pt x="1094719" y="1834935"/>
                      <a:pt x="917067" y="1834935"/>
                    </a:cubicBezTo>
                    <a:cubicBezTo>
                      <a:pt x="410520" y="1834935"/>
                      <a:pt x="0" y="1424415"/>
                      <a:pt x="0" y="917067"/>
                    </a:cubicBezTo>
                    <a:cubicBezTo>
                      <a:pt x="0" y="410520"/>
                      <a:pt x="410520" y="0"/>
                      <a:pt x="917067" y="0"/>
                    </a:cubicBezTo>
                    <a:close/>
                  </a:path>
                </a:pathLst>
              </a:custGeom>
              <a:solidFill>
                <a:srgbClr val="3F3F3F"/>
              </a:solidFill>
              <a:ln>
                <a:noFill/>
              </a:ln>
            </p:spPr>
            <p:txBody>
              <a:bodyPr spcFirstLastPara="1" wrap="square" lIns="137138" tIns="68550" rIns="137138" bIns="68550" anchor="ctr" anchorCtr="0">
                <a:noAutofit/>
              </a:bodyPr>
              <a:lstStyle/>
              <a:p>
                <a:pPr algn="l"/>
                <a:endParaRPr sz="2700">
                  <a:solidFill>
                    <a:schemeClr val="dk1"/>
                  </a:solidFill>
                  <a:latin typeface="Calibri"/>
                  <a:ea typeface="Calibri"/>
                  <a:cs typeface="Calibri"/>
                  <a:sym typeface="Calibri"/>
                </a:endParaRPr>
              </a:p>
            </p:txBody>
          </p:sp>
        </p:grpSp>
        <p:sp>
          <p:nvSpPr>
            <p:cNvPr id="255" name="Google Shape;255;p27"/>
            <p:cNvSpPr txBox="1"/>
            <p:nvPr/>
          </p:nvSpPr>
          <p:spPr>
            <a:xfrm>
              <a:off x="8028487" y="2771705"/>
              <a:ext cx="2436715" cy="1969729"/>
            </a:xfrm>
            <a:prstGeom prst="rect">
              <a:avLst/>
            </a:prstGeom>
            <a:noFill/>
            <a:ln>
              <a:noFill/>
            </a:ln>
          </p:spPr>
          <p:txBody>
            <a:bodyPr spcFirstLastPara="1" wrap="square" lIns="137138" tIns="68550" rIns="137138" bIns="68550" anchor="t" anchorCtr="0">
              <a:spAutoFit/>
            </a:bodyPr>
            <a:lstStyle/>
            <a:p>
              <a:pPr marL="257175" indent="-257175">
                <a:buClr>
                  <a:schemeClr val="dk1"/>
                </a:buClr>
                <a:buSzPts val="1600"/>
                <a:buFont typeface="Arial"/>
                <a:buChar char="•"/>
              </a:pPr>
              <a:r>
                <a:rPr lang="en-US" sz="2400">
                  <a:solidFill>
                    <a:schemeClr val="dk1"/>
                  </a:solidFill>
                  <a:latin typeface="Calibri"/>
                  <a:ea typeface="Calibri"/>
                  <a:cs typeface="Calibri"/>
                  <a:sym typeface="Calibri"/>
                </a:rPr>
                <a:t>65+ Adopted Standards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300+ products with 1000+ certified implementations</a:t>
              </a:r>
              <a:endParaRPr sz="3600"/>
            </a:p>
            <a:p>
              <a:pPr marL="257175" indent="-257175">
                <a:spcBef>
                  <a:spcPts val="900"/>
                </a:spcBef>
                <a:buClr>
                  <a:schemeClr val="dk1"/>
                </a:buClr>
                <a:buSzPts val="1600"/>
                <a:buFont typeface="Arial"/>
                <a:buChar char="•"/>
              </a:pPr>
              <a:r>
                <a:rPr lang="en-US" sz="2400">
                  <a:solidFill>
                    <a:schemeClr val="dk1"/>
                  </a:solidFill>
                  <a:latin typeface="Calibri"/>
                  <a:ea typeface="Calibri"/>
                  <a:cs typeface="Calibri"/>
                  <a:sym typeface="Calibri"/>
                </a:rPr>
                <a:t>1,700,000+ Operational Data Sets Using OGC Standards</a:t>
              </a:r>
              <a:endParaRPr sz="3600"/>
            </a:p>
          </p:txBody>
        </p:sp>
        <p:sp>
          <p:nvSpPr>
            <p:cNvPr id="256" name="Google Shape;256;p27"/>
            <p:cNvSpPr/>
            <p:nvPr/>
          </p:nvSpPr>
          <p:spPr>
            <a:xfrm flipH="1">
              <a:off x="8589867" y="2286036"/>
              <a:ext cx="1313953" cy="369332"/>
            </a:xfrm>
            <a:prstGeom prst="rect">
              <a:avLst/>
            </a:prstGeom>
            <a:noFill/>
            <a:ln>
              <a:noFill/>
            </a:ln>
          </p:spPr>
          <p:txBody>
            <a:bodyPr spcFirstLastPara="1" wrap="square" lIns="137138" tIns="68550" rIns="137138" bIns="68550" anchor="ctr" anchorCtr="0">
              <a:noAutofit/>
            </a:bodyPr>
            <a:lstStyle/>
            <a:p>
              <a:r>
                <a:rPr lang="en-US" sz="2700" b="1">
                  <a:solidFill>
                    <a:schemeClr val="lt2"/>
                  </a:solidFill>
                  <a:latin typeface="Lato"/>
                  <a:ea typeface="Lato"/>
                  <a:cs typeface="Lato"/>
                  <a:sym typeface="Lato"/>
                </a:rPr>
                <a:t>Standards</a:t>
              </a:r>
              <a:endParaRPr sz="2700" b="1">
                <a:solidFill>
                  <a:schemeClr val="lt2"/>
                </a:solidFill>
                <a:latin typeface="Lato"/>
                <a:ea typeface="Lato"/>
                <a:cs typeface="Lato"/>
                <a:sym typeface="Lato"/>
              </a:endParaRPr>
            </a:p>
          </p:txBody>
        </p:sp>
      </p:grpSp>
      <p:sp>
        <p:nvSpPr>
          <p:cNvPr id="257" name="Google Shape;257;p27"/>
          <p:cNvSpPr txBox="1">
            <a:spLocks noGrp="1"/>
          </p:cNvSpPr>
          <p:nvPr>
            <p:ph type="title"/>
          </p:nvPr>
        </p:nvSpPr>
        <p:spPr>
          <a:xfrm>
            <a:off x="1257300" y="-244"/>
            <a:ext cx="15773400" cy="1515077"/>
          </a:xfrm>
          <a:prstGeom prst="rect">
            <a:avLst/>
          </a:prstGeom>
          <a:noFill/>
          <a:ln>
            <a:noFill/>
          </a:ln>
        </p:spPr>
        <p:txBody>
          <a:bodyPr spcFirstLastPara="1" vert="horz" wrap="square" lIns="137138" tIns="68550" rIns="137138" bIns="68550" rtlCol="0" anchor="ctr" anchorCtr="0">
            <a:normAutofit/>
          </a:bodyPr>
          <a:lstStyle/>
          <a:p>
            <a:pPr algn="ctr"/>
            <a:endParaRPr dirty="0"/>
          </a:p>
        </p:txBody>
      </p:sp>
      <p:sp>
        <p:nvSpPr>
          <p:cNvPr id="2" name="Title 2">
            <a:extLst>
              <a:ext uri="{FF2B5EF4-FFF2-40B4-BE49-F238E27FC236}">
                <a16:creationId xmlns:a16="http://schemas.microsoft.com/office/drawing/2014/main" id="{7C3779CC-9019-918B-7BB1-69A990DF1AE6}"/>
              </a:ext>
            </a:extLst>
          </p:cNvPr>
          <p:cNvSpPr txBox="1">
            <a:spLocks/>
          </p:cNvSpPr>
          <p:nvPr/>
        </p:nvSpPr>
        <p:spPr>
          <a:xfrm>
            <a:off x="12347489" y="9554332"/>
            <a:ext cx="4297062" cy="448865"/>
          </a:xfrm>
          <a:prstGeom prst="rect">
            <a:avLst/>
          </a:prstGeom>
          <a:noFill/>
          <a:ln>
            <a:noFill/>
          </a:ln>
        </p:spPr>
        <p:txBody>
          <a:bodyPr spcFirstLastPara="1" wrap="square" lIns="137138" tIns="68550" rIns="137138" bIns="6855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2B1FF"/>
              </a:buClr>
              <a:buSzPts val="3200"/>
              <a:buFont typeface="Lato"/>
              <a:buNone/>
              <a:defRPr sz="3200" b="0" i="0" u="none" strike="noStrike" cap="none">
                <a:solidFill>
                  <a:srgbClr val="02B1FF"/>
                </a:solidFill>
                <a:latin typeface="Lato"/>
                <a:ea typeface="Lato"/>
                <a:cs typeface="Lato"/>
                <a:sym typeface="La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1650" dirty="0"/>
              <a:t>Testbed 19 Demonstration and Outreach |</a:t>
            </a:r>
            <a:endParaRPr lang="en-US" sz="4800" dirty="0"/>
          </a:p>
        </p:txBody>
      </p:sp>
    </p:spTree>
    <p:extLst>
      <p:ext uri="{BB962C8B-B14F-4D97-AF65-F5344CB8AC3E}">
        <p14:creationId xmlns:p14="http://schemas.microsoft.com/office/powerpoint/2010/main" val="1149730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D95E8B-46FB-DAED-3980-A4115267D575}"/>
              </a:ext>
            </a:extLst>
          </p:cNvPr>
          <p:cNvSpPr>
            <a:spLocks noGrp="1"/>
          </p:cNvSpPr>
          <p:nvPr>
            <p:ph type="body" idx="16"/>
          </p:nvPr>
        </p:nvSpPr>
        <p:spPr/>
        <p:txBody>
          <a:bodyPr/>
          <a:lstStyle/>
          <a:p>
            <a:r>
              <a:rPr lang="en-US" dirty="0"/>
              <a:t>Status </a:t>
            </a:r>
          </a:p>
          <a:p>
            <a:pPr lvl="1">
              <a:buFont typeface="System Font Regular"/>
              <a:buChar char="-"/>
            </a:pPr>
            <a:r>
              <a:rPr lang="en-US" dirty="0"/>
              <a:t>OGC Standard that is ready for adoption (but not yet widely adopted)</a:t>
            </a:r>
          </a:p>
          <a:p>
            <a:r>
              <a:rPr lang="en-US" dirty="0"/>
              <a:t>Current Goal </a:t>
            </a:r>
          </a:p>
          <a:p>
            <a:pPr lvl="1">
              <a:buFont typeface="System Font Regular"/>
              <a:buChar char="-"/>
            </a:pPr>
            <a:r>
              <a:rPr lang="en-US" dirty="0"/>
              <a:t> </a:t>
            </a:r>
            <a:r>
              <a:rPr lang="en-US" strike="sngStrike" dirty="0"/>
              <a:t>Mandate the Standard</a:t>
            </a:r>
            <a:r>
              <a:rPr lang="en-US" dirty="0"/>
              <a:t> Decide </a:t>
            </a:r>
            <a:r>
              <a:rPr lang="en-US" i="1" dirty="0"/>
              <a:t>whether </a:t>
            </a:r>
            <a:r>
              <a:rPr lang="en-US" dirty="0"/>
              <a:t>to mandate this standard</a:t>
            </a:r>
          </a:p>
          <a:p>
            <a:r>
              <a:rPr lang="en-US" dirty="0"/>
              <a:t>Approach</a:t>
            </a:r>
          </a:p>
          <a:p>
            <a:pPr lvl="1">
              <a:buFont typeface="System Font Regular"/>
              <a:buChar char="-"/>
            </a:pPr>
            <a:r>
              <a:rPr lang="en-US" dirty="0"/>
              <a:t>Cast as a cost/benefit analysis &amp; decision</a:t>
            </a:r>
          </a:p>
          <a:p>
            <a:r>
              <a:rPr lang="en-US" dirty="0"/>
              <a:t>Progress</a:t>
            </a:r>
          </a:p>
          <a:p>
            <a:pPr lvl="1">
              <a:buFont typeface="System Font Regular"/>
              <a:buChar char="-"/>
            </a:pPr>
            <a:r>
              <a:rPr lang="en-US" dirty="0"/>
              <a:t>Suggestive heatmap of cost/benefit landscape</a:t>
            </a:r>
          </a:p>
          <a:p>
            <a:r>
              <a:rPr lang="en-US" dirty="0"/>
              <a:t>Next</a:t>
            </a:r>
          </a:p>
          <a:p>
            <a:pPr lvl="1">
              <a:buFont typeface="System Font Regular"/>
              <a:buChar char="-"/>
            </a:pPr>
            <a:r>
              <a:rPr lang="en-US" dirty="0"/>
              <a:t>Recruit participants to reify the cost/benefit tables</a:t>
            </a:r>
          </a:p>
          <a:p>
            <a:endParaRPr lang="en-US" dirty="0"/>
          </a:p>
        </p:txBody>
      </p:sp>
      <p:sp>
        <p:nvSpPr>
          <p:cNvPr id="3" name="Title 2">
            <a:extLst>
              <a:ext uri="{FF2B5EF4-FFF2-40B4-BE49-F238E27FC236}">
                <a16:creationId xmlns:a16="http://schemas.microsoft.com/office/drawing/2014/main" id="{91F395F5-0DF7-5C8D-7692-B319211B553F}"/>
              </a:ext>
            </a:extLst>
          </p:cNvPr>
          <p:cNvSpPr>
            <a:spLocks noGrp="1"/>
          </p:cNvSpPr>
          <p:nvPr>
            <p:ph type="title"/>
          </p:nvPr>
        </p:nvSpPr>
        <p:spPr/>
        <p:txBody>
          <a:bodyPr/>
          <a:lstStyle/>
          <a:p>
            <a:r>
              <a:rPr lang="en-US" dirty="0">
                <a:latin typeface="Aptos"/>
              </a:rPr>
              <a:t>Agenda</a:t>
            </a:r>
            <a:endParaRPr lang="en-US" dirty="0"/>
          </a:p>
        </p:txBody>
      </p:sp>
    </p:spTree>
    <p:extLst>
      <p:ext uri="{BB962C8B-B14F-4D97-AF65-F5344CB8AC3E}">
        <p14:creationId xmlns:p14="http://schemas.microsoft.com/office/powerpoint/2010/main" val="426302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4230031" cy="3301612"/>
          </a:xfrm>
        </p:spPr>
        <p:txBody>
          <a:bodyPr/>
          <a:lstStyle/>
          <a:p>
            <a:r>
              <a:rPr lang="en-US" dirty="0"/>
              <a:t>Status &lt; </a:t>
            </a:r>
            <a:r>
              <a:rPr lang="en-US" dirty="0" err="1"/>
              <a:t>GeoPose</a:t>
            </a:r>
            <a:r>
              <a:rPr lang="en-US" dirty="0"/>
              <a:t> Adopted </a:t>
            </a:r>
            <a:br>
              <a:rPr lang="en-US" dirty="0"/>
            </a:br>
            <a:r>
              <a:rPr lang="en-US" sz="8000" dirty="0"/>
              <a:t>(but not yet widely)</a:t>
            </a:r>
            <a:br>
              <a:rPr lang="en-US" sz="8000" dirty="0"/>
            </a:br>
            <a:r>
              <a:rPr lang="en-US" dirty="0"/>
              <a:t>.</a:t>
            </a:r>
          </a:p>
        </p:txBody>
      </p:sp>
    </p:spTree>
    <p:extLst>
      <p:ext uri="{BB962C8B-B14F-4D97-AF65-F5344CB8AC3E}">
        <p14:creationId xmlns:p14="http://schemas.microsoft.com/office/powerpoint/2010/main" val="3448002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p:txBody>
          <a:bodyPr/>
          <a:lstStyle/>
          <a:p>
            <a:r>
              <a:rPr lang="en-US" dirty="0" err="1"/>
              <a:t>GeoPose</a:t>
            </a:r>
            <a:r>
              <a:rPr lang="en-US" dirty="0"/>
              <a:t> has been entered as “Emerging” in the official registry of US DoD and IC IT Standards</a:t>
            </a:r>
          </a:p>
          <a:p>
            <a:pPr lvl="1"/>
            <a:r>
              <a:rPr lang="en-US" dirty="0"/>
              <a:t>The registry of Standards for this community is the “DISR” – the DoD Information Technology Standards Registry.</a:t>
            </a:r>
          </a:p>
          <a:p>
            <a:pPr lvl="1"/>
            <a:r>
              <a:rPr lang="en-US" dirty="0"/>
              <a:t>The body responsible for Standards related to </a:t>
            </a:r>
            <a:r>
              <a:rPr lang="en-US" dirty="0" err="1"/>
              <a:t>GeoSpatio</a:t>
            </a:r>
            <a:r>
              <a:rPr lang="en-US" dirty="0"/>
              <a:t>/Temporal Standards for that community is the National Geospatial-Intelligence Agency – NGA</a:t>
            </a:r>
          </a:p>
          <a:p>
            <a:pPr lvl="2"/>
            <a:r>
              <a:rPr lang="en-US" dirty="0"/>
              <a:t>This work is proceeding under the wing of </a:t>
            </a:r>
            <a:r>
              <a:rPr lang="en-US" dirty="0" err="1"/>
              <a:t>Mirsada</a:t>
            </a:r>
            <a:r>
              <a:rPr lang="en-US" dirty="0"/>
              <a:t> </a:t>
            </a:r>
            <a:r>
              <a:rPr lang="en-US" dirty="0" err="1"/>
              <a:t>Beganovic</a:t>
            </a:r>
            <a:r>
              <a:rPr lang="en-US" dirty="0"/>
              <a:t> of NGA/TAEB, NGA’s Requirements and Standards division.</a:t>
            </a:r>
          </a:p>
          <a:p>
            <a:pPr lvl="1"/>
            <a:endParaRPr lang="en-US" dirty="0"/>
          </a:p>
          <a:p>
            <a:r>
              <a:rPr lang="en-US" dirty="0" err="1"/>
              <a:t>GeoPose</a:t>
            </a:r>
            <a:r>
              <a:rPr lang="en-US" dirty="0"/>
              <a:t> is not currently </a:t>
            </a:r>
            <a:r>
              <a:rPr lang="en-US" i="1" dirty="0"/>
              <a:t>Mandated</a:t>
            </a:r>
            <a:r>
              <a:rPr lang="en-US" dirty="0"/>
              <a:t> for use in that community</a:t>
            </a:r>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p:txBody>
          <a:bodyPr/>
          <a:lstStyle/>
          <a:p>
            <a:r>
              <a:rPr lang="en-US" dirty="0" err="1"/>
              <a:t>GeoPose</a:t>
            </a:r>
            <a:r>
              <a:rPr lang="en-US" dirty="0"/>
              <a:t> Status</a:t>
            </a:r>
          </a:p>
        </p:txBody>
      </p:sp>
      <p:sp>
        <p:nvSpPr>
          <p:cNvPr id="6" name="TextBox 5">
            <a:extLst>
              <a:ext uri="{FF2B5EF4-FFF2-40B4-BE49-F238E27FC236}">
                <a16:creationId xmlns:a16="http://schemas.microsoft.com/office/drawing/2014/main" id="{8AC6FA78-BB6B-214E-93F4-CAC7DF1F8047}"/>
              </a:ext>
            </a:extLst>
          </p:cNvPr>
          <p:cNvSpPr txBox="1"/>
          <p:nvPr/>
        </p:nvSpPr>
        <p:spPr>
          <a:xfrm>
            <a:off x="324678" y="216944"/>
            <a:ext cx="9767610"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Status &lt; OGC Standard that is ready for adoption (but not yet widely adopted)</a:t>
            </a:r>
          </a:p>
        </p:txBody>
      </p:sp>
    </p:spTree>
    <p:extLst>
      <p:ext uri="{BB962C8B-B14F-4D97-AF65-F5344CB8AC3E}">
        <p14:creationId xmlns:p14="http://schemas.microsoft.com/office/powerpoint/2010/main" val="1626960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a:xfrm>
            <a:off x="838200" y="2322444"/>
            <a:ext cx="16840200" cy="6853503"/>
          </a:xfrm>
        </p:spPr>
        <p:txBody>
          <a:bodyPr/>
          <a:lstStyle/>
          <a:p>
            <a:r>
              <a:rPr lang="en-US" dirty="0"/>
              <a:t>Note that having a Standard adopted by the US DoD/IC by </a:t>
            </a:r>
            <a:r>
              <a:rPr lang="en-US" i="1" dirty="0"/>
              <a:t>mandating</a:t>
            </a:r>
            <a:r>
              <a:rPr lang="en-US" dirty="0"/>
              <a:t> it is different from the way Standards get adopted in the commercial sector, which is voluntary.</a:t>
            </a:r>
          </a:p>
          <a:p>
            <a:endParaRPr lang="en-US" dirty="0"/>
          </a:p>
          <a:p>
            <a:r>
              <a:rPr lang="en-US" dirty="0"/>
              <a:t>Given the unique nature of Standards adoption in the DoD/IC, are we actually ready for this step?</a:t>
            </a:r>
          </a:p>
          <a:p>
            <a:pPr lvl="1"/>
            <a:r>
              <a:rPr lang="en-US" dirty="0"/>
              <a:t>Need the Standard to be well-defined  </a:t>
            </a:r>
            <a:r>
              <a:rPr lang="en-US" dirty="0">
                <a:solidFill>
                  <a:srgbClr val="00B050"/>
                </a:solidFill>
              </a:rPr>
              <a:t>√</a:t>
            </a:r>
          </a:p>
          <a:p>
            <a:pPr lvl="1"/>
            <a:r>
              <a:rPr lang="en-US" dirty="0"/>
              <a:t>Need the Standard to be adopted by an established (Industry/International) Standards organization  </a:t>
            </a:r>
            <a:r>
              <a:rPr lang="en-US" dirty="0">
                <a:solidFill>
                  <a:srgbClr val="00B050"/>
                </a:solidFill>
              </a:rPr>
              <a:t>√</a:t>
            </a:r>
          </a:p>
          <a:p>
            <a:pPr lvl="1"/>
            <a:r>
              <a:rPr lang="en-US" dirty="0"/>
              <a:t>Need at least three implementations (preferably is the DoD/IC)  </a:t>
            </a:r>
            <a:r>
              <a:rPr lang="en-US" dirty="0">
                <a:solidFill>
                  <a:srgbClr val="FFC000"/>
                </a:solidFill>
              </a:rPr>
              <a:t>√</a:t>
            </a:r>
          </a:p>
          <a:p>
            <a:pPr lvl="1"/>
            <a:endParaRPr lang="en-US" sz="1000" dirty="0"/>
          </a:p>
          <a:p>
            <a:pPr lvl="1"/>
            <a:r>
              <a:rPr lang="en-US" dirty="0"/>
              <a:t>And… need a compelling reason why </a:t>
            </a:r>
            <a:r>
              <a:rPr lang="en-US" i="1" dirty="0"/>
              <a:t>mandating</a:t>
            </a:r>
            <a:r>
              <a:rPr lang="en-US" dirty="0"/>
              <a:t> the Standard would be of significant benefit to the DoD/IC </a:t>
            </a:r>
            <a:r>
              <a:rPr lang="en-US" dirty="0">
                <a:solidFill>
                  <a:srgbClr val="FF0000"/>
                </a:solidFill>
              </a:rPr>
              <a:t>X</a:t>
            </a:r>
          </a:p>
          <a:p>
            <a:endParaRPr lang="en-US" dirty="0"/>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a:xfrm>
            <a:off x="863080" y="555036"/>
            <a:ext cx="16573356" cy="916056"/>
          </a:xfrm>
        </p:spPr>
        <p:txBody>
          <a:bodyPr/>
          <a:lstStyle/>
          <a:p>
            <a:r>
              <a:rPr lang="en-US" dirty="0"/>
              <a:t>Mandating </a:t>
            </a:r>
            <a:r>
              <a:rPr lang="en-US" dirty="0" err="1"/>
              <a:t>GeoPose</a:t>
            </a:r>
            <a:r>
              <a:rPr lang="en-US" dirty="0"/>
              <a:t> for the UD DoD/IC</a:t>
            </a:r>
          </a:p>
        </p:txBody>
      </p:sp>
      <p:sp>
        <p:nvSpPr>
          <p:cNvPr id="4" name="TextBox 3">
            <a:extLst>
              <a:ext uri="{FF2B5EF4-FFF2-40B4-BE49-F238E27FC236}">
                <a16:creationId xmlns:a16="http://schemas.microsoft.com/office/drawing/2014/main" id="{C1FE3D7C-18AD-6D4C-981F-BB737938B8A6}"/>
              </a:ext>
            </a:extLst>
          </p:cNvPr>
          <p:cNvSpPr txBox="1"/>
          <p:nvPr/>
        </p:nvSpPr>
        <p:spPr>
          <a:xfrm>
            <a:off x="324678" y="216944"/>
            <a:ext cx="610910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Goal &lt; decide whether to mandate this standard</a:t>
            </a:r>
          </a:p>
        </p:txBody>
      </p:sp>
    </p:spTree>
    <p:extLst>
      <p:ext uri="{BB962C8B-B14F-4D97-AF65-F5344CB8AC3E}">
        <p14:creationId xmlns:p14="http://schemas.microsoft.com/office/powerpoint/2010/main" val="153343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5830232" cy="3301612"/>
          </a:xfrm>
        </p:spPr>
        <p:txBody>
          <a:bodyPr/>
          <a:lstStyle/>
          <a:p>
            <a:r>
              <a:rPr lang="en-US" sz="9600" dirty="0"/>
              <a:t>Goal: </a:t>
            </a:r>
            <a:r>
              <a:rPr lang="en-US" sz="9600" strike="sngStrike" dirty="0"/>
              <a:t>Mandate </a:t>
            </a:r>
            <a:r>
              <a:rPr lang="en-US" sz="9600" strike="sngStrike" dirty="0" err="1"/>
              <a:t>GeoPose</a:t>
            </a:r>
            <a:br>
              <a:rPr lang="en-US" sz="9600" dirty="0"/>
            </a:br>
            <a:r>
              <a:rPr lang="en-US" sz="8000" dirty="0"/>
              <a:t>Decide </a:t>
            </a:r>
            <a:r>
              <a:rPr lang="en-US" sz="8000" i="1" dirty="0"/>
              <a:t>whether</a:t>
            </a:r>
            <a:r>
              <a:rPr lang="en-US" sz="8000" dirty="0"/>
              <a:t> to mandate </a:t>
            </a:r>
            <a:r>
              <a:rPr lang="en-US" sz="8000" dirty="0" err="1"/>
              <a:t>GeoPose</a:t>
            </a:r>
            <a:br>
              <a:rPr lang="en-US" sz="6600" dirty="0"/>
            </a:br>
            <a:br>
              <a:rPr lang="en-US" sz="8000" dirty="0"/>
            </a:br>
            <a:r>
              <a:rPr lang="en-US" dirty="0"/>
              <a:t>.</a:t>
            </a:r>
          </a:p>
        </p:txBody>
      </p:sp>
    </p:spTree>
    <p:extLst>
      <p:ext uri="{BB962C8B-B14F-4D97-AF65-F5344CB8AC3E}">
        <p14:creationId xmlns:p14="http://schemas.microsoft.com/office/powerpoint/2010/main" val="165173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CCA88-BD6A-AE7C-40E5-04AD1B4B0E8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B277D6-12A1-0670-D6BB-E318C4012840}"/>
              </a:ext>
            </a:extLst>
          </p:cNvPr>
          <p:cNvSpPr>
            <a:spLocks noGrp="1"/>
          </p:cNvSpPr>
          <p:nvPr>
            <p:ph type="body" idx="16"/>
          </p:nvPr>
        </p:nvSpPr>
        <p:spPr>
          <a:xfrm>
            <a:off x="838200" y="2322445"/>
            <a:ext cx="16992600" cy="5869056"/>
          </a:xfrm>
        </p:spPr>
        <p:txBody>
          <a:bodyPr/>
          <a:lstStyle/>
          <a:p>
            <a:endParaRPr lang="en-US" dirty="0"/>
          </a:p>
          <a:p>
            <a:r>
              <a:rPr lang="en-US" dirty="0"/>
              <a:t>This work is dedicated to addressing that last observation</a:t>
            </a:r>
          </a:p>
          <a:p>
            <a:pPr lvl="1"/>
            <a:r>
              <a:rPr lang="en-US" dirty="0"/>
              <a:t>… need a compelling reason why </a:t>
            </a:r>
            <a:r>
              <a:rPr lang="en-US" i="1" dirty="0"/>
              <a:t>mandating</a:t>
            </a:r>
            <a:r>
              <a:rPr lang="en-US" dirty="0"/>
              <a:t> the Standard would be of significant benefit to the DoD/IC </a:t>
            </a:r>
            <a:r>
              <a:rPr lang="en-US" dirty="0">
                <a:solidFill>
                  <a:srgbClr val="FF0000"/>
                </a:solidFill>
              </a:rPr>
              <a:t>X</a:t>
            </a:r>
          </a:p>
          <a:p>
            <a:pPr marL="0" indent="0" algn="ctr">
              <a:buNone/>
            </a:pPr>
            <a:endParaRPr lang="en-US" sz="3200" b="1" dirty="0"/>
          </a:p>
          <a:p>
            <a:pPr marL="0" indent="0" algn="ctr">
              <a:buNone/>
            </a:pPr>
            <a:r>
              <a:rPr lang="en-US" sz="3200" dirty="0"/>
              <a:t>Goal: </a:t>
            </a:r>
            <a:r>
              <a:rPr lang="en-US" sz="3200" b="1" dirty="0"/>
              <a:t>Provide a Cost/Benefit Analysis for </a:t>
            </a:r>
            <a:r>
              <a:rPr lang="en-US" sz="3200" b="1" dirty="0" err="1"/>
              <a:t>GeoPose</a:t>
            </a:r>
            <a:r>
              <a:rPr lang="en-US" sz="3200" b="1" dirty="0"/>
              <a:t> (in the DoD/IC arena)</a:t>
            </a:r>
          </a:p>
          <a:p>
            <a:pPr marL="0" indent="0" algn="ctr">
              <a:buNone/>
            </a:pPr>
            <a:endParaRPr lang="en-US" sz="3200" b="1" dirty="0"/>
          </a:p>
          <a:p>
            <a:r>
              <a:rPr lang="en-US" dirty="0"/>
              <a:t>OK, yes, we’ve been doing this – but only implicitly, it seems</a:t>
            </a:r>
          </a:p>
          <a:p>
            <a:r>
              <a:rPr lang="en-US" dirty="0"/>
              <a:t>The idea is to develop a Cost/Benefit analysis that is explicit – ultimately to be a checklist</a:t>
            </a:r>
          </a:p>
          <a:p>
            <a:endParaRPr lang="en-US" dirty="0"/>
          </a:p>
          <a:p>
            <a:r>
              <a:rPr lang="en-US" dirty="0"/>
              <a:t>The focus will be on the UD DoD/IC arena</a:t>
            </a:r>
          </a:p>
          <a:p>
            <a:pPr lvl="1"/>
            <a:r>
              <a:rPr lang="en-US" dirty="0"/>
              <a:t>With a hope that this will turn out relevant to the ”Why adopt OGC Standards” question in other areas</a:t>
            </a:r>
          </a:p>
          <a:p>
            <a:pPr lvl="1"/>
            <a:endParaRPr lang="en-US" dirty="0"/>
          </a:p>
          <a:p>
            <a:pPr marL="0" indent="0">
              <a:buNone/>
            </a:pPr>
            <a:r>
              <a:rPr lang="en-US" sz="2400" dirty="0"/>
              <a:t>(OK, this task seems </a:t>
            </a:r>
            <a:r>
              <a:rPr lang="en-US" sz="2400" dirty="0" err="1"/>
              <a:t>kinda</a:t>
            </a:r>
            <a:r>
              <a:rPr lang="en-US" sz="2400" dirty="0"/>
              <a:t> impossible… but maybe we can sketch out something useful?  … maybe with the help of AI??) </a:t>
            </a:r>
          </a:p>
          <a:p>
            <a:pPr lvl="3"/>
            <a:r>
              <a:rPr lang="en-US" dirty="0"/>
              <a:t>(note: </a:t>
            </a:r>
            <a:r>
              <a:rPr lang="en-US" i="1" dirty="0"/>
              <a:t>sketch out</a:t>
            </a:r>
            <a:r>
              <a:rPr lang="en-US" dirty="0"/>
              <a:t>)</a:t>
            </a:r>
          </a:p>
          <a:p>
            <a:pPr marL="0" indent="0">
              <a:buNone/>
            </a:pPr>
            <a:endParaRPr lang="en-US" sz="3200" dirty="0"/>
          </a:p>
          <a:p>
            <a:endParaRPr lang="en-US" dirty="0"/>
          </a:p>
        </p:txBody>
      </p:sp>
      <p:sp>
        <p:nvSpPr>
          <p:cNvPr id="3" name="Title 2">
            <a:extLst>
              <a:ext uri="{FF2B5EF4-FFF2-40B4-BE49-F238E27FC236}">
                <a16:creationId xmlns:a16="http://schemas.microsoft.com/office/drawing/2014/main" id="{D4ACC504-3C61-B7CF-89C2-C8B6E73A9504}"/>
              </a:ext>
            </a:extLst>
          </p:cNvPr>
          <p:cNvSpPr>
            <a:spLocks noGrp="1"/>
          </p:cNvSpPr>
          <p:nvPr>
            <p:ph type="title"/>
          </p:nvPr>
        </p:nvSpPr>
        <p:spPr>
          <a:xfrm>
            <a:off x="863080" y="555036"/>
            <a:ext cx="16573356" cy="916056"/>
          </a:xfrm>
        </p:spPr>
        <p:txBody>
          <a:bodyPr/>
          <a:lstStyle/>
          <a:p>
            <a:r>
              <a:rPr lang="en-US" dirty="0"/>
              <a:t>A New Goal (?)</a:t>
            </a:r>
          </a:p>
        </p:txBody>
      </p:sp>
      <p:sp>
        <p:nvSpPr>
          <p:cNvPr id="4" name="TextBox 3">
            <a:extLst>
              <a:ext uri="{FF2B5EF4-FFF2-40B4-BE49-F238E27FC236}">
                <a16:creationId xmlns:a16="http://schemas.microsoft.com/office/drawing/2014/main" id="{C1FE3D7C-18AD-6D4C-981F-BB737938B8A6}"/>
              </a:ext>
            </a:extLst>
          </p:cNvPr>
          <p:cNvSpPr txBox="1"/>
          <p:nvPr/>
        </p:nvSpPr>
        <p:spPr>
          <a:xfrm>
            <a:off x="324678" y="216944"/>
            <a:ext cx="6109108" cy="4462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r>
              <a:rPr lang="en-US" sz="2400" dirty="0"/>
              <a:t>Goal &lt; decide whether to mandate this standard</a:t>
            </a:r>
          </a:p>
        </p:txBody>
      </p:sp>
    </p:spTree>
    <p:extLst>
      <p:ext uri="{BB962C8B-B14F-4D97-AF65-F5344CB8AC3E}">
        <p14:creationId xmlns:p14="http://schemas.microsoft.com/office/powerpoint/2010/main" val="4278924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5754032" cy="3301612"/>
          </a:xfrm>
        </p:spPr>
        <p:txBody>
          <a:bodyPr/>
          <a:lstStyle/>
          <a:p>
            <a:r>
              <a:rPr lang="en-US" sz="9600" dirty="0"/>
              <a:t>Approach &lt; Cast as a cost-benefit analysis &amp; decision</a:t>
            </a:r>
            <a:br>
              <a:rPr lang="en-US" sz="9600" dirty="0"/>
            </a:br>
            <a:br>
              <a:rPr lang="en-US" sz="8000" dirty="0"/>
            </a:br>
            <a:r>
              <a:rPr lang="en-US" dirty="0"/>
              <a:t>.</a:t>
            </a:r>
          </a:p>
        </p:txBody>
      </p:sp>
    </p:spTree>
    <p:extLst>
      <p:ext uri="{BB962C8B-B14F-4D97-AF65-F5344CB8AC3E}">
        <p14:creationId xmlns:p14="http://schemas.microsoft.com/office/powerpoint/2010/main" val="1466567526"/>
      </p:ext>
    </p:extLst>
  </p:cSld>
  <p:clrMapOvr>
    <a:masterClrMapping/>
  </p:clrMapOvr>
</p:sld>
</file>

<file path=ppt/theme/theme1.xml><?xml version="1.0" encoding="utf-8"?>
<a:theme xmlns:a="http://schemas.openxmlformats.org/drawingml/2006/main" name="Office Theme">
  <a:themeElements>
    <a:clrScheme name="OGC BRAND COLOURS">
      <a:dk1>
        <a:srgbClr val="000000"/>
      </a:dk1>
      <a:lt1>
        <a:srgbClr val="FFFFFF"/>
      </a:lt1>
      <a:dk2>
        <a:srgbClr val="1F497D"/>
      </a:dk2>
      <a:lt2>
        <a:srgbClr val="E3EFFC"/>
      </a:lt2>
      <a:accent1>
        <a:srgbClr val="1A2483"/>
      </a:accent1>
      <a:accent2>
        <a:srgbClr val="263BD3"/>
      </a:accent2>
      <a:accent3>
        <a:srgbClr val="D6E832"/>
      </a:accent3>
      <a:accent4>
        <a:srgbClr val="92DEFF"/>
      </a:accent4>
      <a:accent5>
        <a:srgbClr val="BAD6FF"/>
      </a:accent5>
      <a:accent6>
        <a:srgbClr val="AAB50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sktop version - PPT MASTER" id="{7FEBD1E3-3883-9049-8AF0-44F39D7ACA2B}" vid="{45FF2EAE-8C52-A747-9309-B2C3AB4E5F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d591f4a-b750-44ad-8ebf-06d36ba90675" xsi:nil="true"/>
    <lcf76f155ced4ddcb4097134ff3c332f xmlns="d6fbc86c-d850-4140-ac77-9d31bd829bd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E9E3310CD124948B4E279413993BB0E" ma:contentTypeVersion="13" ma:contentTypeDescription="Create a new document." ma:contentTypeScope="" ma:versionID="0a4033e78b75580e944694f4110b9443">
  <xsd:schema xmlns:xsd="http://www.w3.org/2001/XMLSchema" xmlns:xs="http://www.w3.org/2001/XMLSchema" xmlns:p="http://schemas.microsoft.com/office/2006/metadata/properties" xmlns:ns2="d6fbc86c-d850-4140-ac77-9d31bd829bdd" xmlns:ns3="9d591f4a-b750-44ad-8ebf-06d36ba90675" targetNamespace="http://schemas.microsoft.com/office/2006/metadata/properties" ma:root="true" ma:fieldsID="efd5ec2613c3be04dd453b3842ae1d37" ns2:_="" ns3:_="">
    <xsd:import namespace="d6fbc86c-d850-4140-ac77-9d31bd829bdd"/>
    <xsd:import namespace="9d591f4a-b750-44ad-8ebf-06d36ba9067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fbc86c-d850-4140-ac77-9d31bd829b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e216777-a1e1-495c-93e8-2566215d527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d591f4a-b750-44ad-8ebf-06d36ba90675"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c77d112-1c04-4fa5-a3ca-824683e69c49}" ma:internalName="TaxCatchAll" ma:showField="CatchAllData" ma:web="9d591f4a-b750-44ad-8ebf-06d36ba906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83FC41-384C-4416-9A4E-6653321403C3}">
  <ds:schemaRefs>
    <ds:schemaRef ds:uri="http://schemas.microsoft.com/office/2006/metadata/properties"/>
    <ds:schemaRef ds:uri="http://schemas.microsoft.com/office/infopath/2007/PartnerControls"/>
    <ds:schemaRef ds:uri="9d591f4a-b750-44ad-8ebf-06d36ba90675"/>
    <ds:schemaRef ds:uri="d6fbc86c-d850-4140-ac77-9d31bd829bdd"/>
  </ds:schemaRefs>
</ds:datastoreItem>
</file>

<file path=customXml/itemProps2.xml><?xml version="1.0" encoding="utf-8"?>
<ds:datastoreItem xmlns:ds="http://schemas.openxmlformats.org/officeDocument/2006/customXml" ds:itemID="{A028D80A-D8F1-4E9F-96FE-EDED6B38411B}">
  <ds:schemaRefs>
    <ds:schemaRef ds:uri="http://schemas.microsoft.com/sharepoint/v3/contenttype/forms"/>
  </ds:schemaRefs>
</ds:datastoreItem>
</file>

<file path=customXml/itemProps3.xml><?xml version="1.0" encoding="utf-8"?>
<ds:datastoreItem xmlns:ds="http://schemas.openxmlformats.org/officeDocument/2006/customXml" ds:itemID="{311F3D4D-EBA0-40F5-94E2-7634A01ED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fbc86c-d850-4140-ac77-9d31bd829bdd"/>
    <ds:schemaRef ds:uri="9d591f4a-b750-44ad-8ebf-06d36ba906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17749</TotalTime>
  <Words>3076</Words>
  <Application>Microsoft Macintosh PowerPoint</Application>
  <PresentationFormat>Custom</PresentationFormat>
  <Paragraphs>334</Paragraphs>
  <Slides>25</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Noto Sans Medium</vt:lpstr>
      <vt:lpstr>Aptos SemiBold</vt:lpstr>
      <vt:lpstr>Calibri</vt:lpstr>
      <vt:lpstr>Aptos</vt:lpstr>
      <vt:lpstr>Aptos Display</vt:lpstr>
      <vt:lpstr>Helvetica Neue Medium</vt:lpstr>
      <vt:lpstr>Arial</vt:lpstr>
      <vt:lpstr>System Font Regular</vt:lpstr>
      <vt:lpstr>Mont Book</vt:lpstr>
      <vt:lpstr>Lato</vt:lpstr>
      <vt:lpstr>Office Theme</vt:lpstr>
      <vt:lpstr>Jim Antonisse, WiSC/NGA-TAEB  Supporting Mirsada Beganovic, NGA/TAEB 28 October 2025</vt:lpstr>
      <vt:lpstr>NGA Interest in GeoPose (in general)</vt:lpstr>
      <vt:lpstr>Agenda</vt:lpstr>
      <vt:lpstr>Status &lt; GeoPose Adopted  (but not yet widely) .</vt:lpstr>
      <vt:lpstr>GeoPose Status</vt:lpstr>
      <vt:lpstr>Mandating GeoPose for the UD DoD/IC</vt:lpstr>
      <vt:lpstr>Goal: Mandate GeoPose Decide whether to mandate GeoPose  .</vt:lpstr>
      <vt:lpstr>A New Goal (?)</vt:lpstr>
      <vt:lpstr>Approach &lt; Cast as a cost-benefit analysis &amp; decision  .</vt:lpstr>
      <vt:lpstr>What are the dimensions of Benefit that we care about?</vt:lpstr>
      <vt:lpstr>“between suites of information systems”</vt:lpstr>
      <vt:lpstr>The initial prompt…</vt:lpstr>
      <vt:lpstr>Chat response.  Header…</vt:lpstr>
      <vt:lpstr>Benefits?</vt:lpstr>
      <vt:lpstr>Costs?</vt:lpstr>
      <vt:lpstr>Measurable Attributes?</vt:lpstr>
      <vt:lpstr>Progress &lt; Heatmap of risk/reward landscape   .</vt:lpstr>
      <vt:lpstr>Estimated Scores for selected systems</vt:lpstr>
      <vt:lpstr>Cool Idea:  ChatGPT Risk/Benefit Heat Map  (with margins = payoff for adding app to fully integrated ecosystem)</vt:lpstr>
      <vt:lpstr>Next: Rinse, Repeat… Rethink?</vt:lpstr>
      <vt:lpstr>Critique and re-instantiate this analysis...</vt:lpstr>
      <vt:lpstr>But… What community are we aiming to establish?</vt:lpstr>
      <vt:lpstr>Next Stop: Additional FC’s of the GEOINT Standards Working Group (GWG)</vt:lpstr>
      <vt:lpstr>THANK YOU</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Jim Antonisse, WiSC/NGA-TAEB  October 2025</dc:title>
  <dc:creator>Scott Simmons</dc:creator>
  <cp:lastModifiedBy>Jim Antonisse</cp:lastModifiedBy>
  <cp:revision>96</cp:revision>
  <cp:lastPrinted>2025-10-27T01:35:50Z</cp:lastPrinted>
  <dcterms:created xsi:type="dcterms:W3CDTF">2025-04-29T18:14:43Z</dcterms:created>
  <dcterms:modified xsi:type="dcterms:W3CDTF">2025-10-28T03:41:42Z</dcterms:modified>
  <dc:identifier>DAGYbemYEzg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0x0101002E9E3310CD124948B4E279413993BB0E</vt:lpwstr>
  </property>
  <property fmtid="{D5CDD505-2E9C-101B-9397-08002B2CF9AE}" pid="3" name="MediaServiceImageTags">
    <vt:lpwstr/>
  </property>
</Properties>
</file>